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Lst>
  <p:notesMasterIdLst>
    <p:notesMasterId r:id="rId1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iQF9imFu48rlN40XkZkoiCbTVVm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618AFDE-2B70-4E2C-A048-3C58F6C5C4DD}">
  <a:tblStyle styleId="{B618AFDE-2B70-4E2C-A048-3C58F6C5C4DD}"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170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21" Type="http://customschemas.google.com/relationships/presentationmetadata" Target="metadata"/><Relationship Id="rId7" Type="http://schemas.openxmlformats.org/officeDocument/2006/relationships/slide" Target="slides/slide5.xml"/><Relationship Id="rId12" Type="http://schemas.openxmlformats.org/officeDocument/2006/relationships/slide" Target="slides/slide10.xml"/><Relationship Id="rId25"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3" name="Google Shape;133;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bf8b29c430_2_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9" name="Google Shape;349;g1bf8b29c430_2_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1bf8b29c430_2_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8" name="Google Shape;368;g1bf8b29c430_2_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5" name="Google Shape;405;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9" name="Google Shape;139;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7" name="Google Shape;147;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4" name="Google Shape;174;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1" name="Google Shape;241;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97" name="Google Shape;297;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1" name="Google Shape;311;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6" name="Google Shape;326;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bf8b29c430_2_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2" name="Google Shape;332;g1bf8b29c430_2_51:notes"/>
          <p:cNvSpPr>
            <a:spLocks noGrp="1" noRot="1" noChangeAspect="1"/>
          </p:cNvSpPr>
          <p:nvPr>
            <p:ph type="sldImg" idx="2"/>
          </p:nvPr>
        </p:nvSpPr>
        <p:spPr>
          <a:xfrm>
            <a:off x="1143309" y="685800"/>
            <a:ext cx="4572056"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タイトル スライド" type="title">
  <p:cSld name="TITLE">
    <p:spTree>
      <p:nvGrpSpPr>
        <p:cNvPr id="1" name="Shape 11"/>
        <p:cNvGrpSpPr/>
        <p:nvPr/>
      </p:nvGrpSpPr>
      <p:grpSpPr>
        <a:xfrm>
          <a:off x="0" y="0"/>
          <a:ext cx="0" cy="0"/>
          <a:chOff x="0" y="0"/>
          <a:chExt cx="0" cy="0"/>
        </a:xfrm>
      </p:grpSpPr>
      <p:sp>
        <p:nvSpPr>
          <p:cNvPr id="12" name="Google Shape;12;p11"/>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1"/>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タイトルと縦書きテキスト"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縦書きタイトルと&#10;縦書きテキスト"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623094" y="370681"/>
            <a:ext cx="5811838"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sp>
        <p:nvSpPr>
          <p:cNvPr id="85" name="Google Shape;85;g1bf8b29c430_2_8"/>
          <p:cNvSpPr txBox="1">
            <a:spLocks noGrp="1"/>
          </p:cNvSpPr>
          <p:nvPr>
            <p:ph type="title"/>
          </p:nvPr>
        </p:nvSpPr>
        <p:spPr>
          <a:xfrm>
            <a:off x="311700" y="593367"/>
            <a:ext cx="85206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6" name="Google Shape;86;g1bf8b29c430_2_8"/>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7" name="Google Shape;87;g1bf8b29c430_2_8"/>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8"/>
        <p:cNvGrpSpPr/>
        <p:nvPr/>
      </p:nvGrpSpPr>
      <p:grpSpPr>
        <a:xfrm>
          <a:off x="0" y="0"/>
          <a:ext cx="0" cy="0"/>
          <a:chOff x="0" y="0"/>
          <a:chExt cx="0" cy="0"/>
        </a:xfrm>
      </p:grpSpPr>
      <p:sp>
        <p:nvSpPr>
          <p:cNvPr id="89" name="Google Shape;89;g1bf8b29c430_2_4"/>
          <p:cNvSpPr txBox="1">
            <a:spLocks noGrp="1"/>
          </p:cNvSpPr>
          <p:nvPr>
            <p:ph type="ctrTitle"/>
          </p:nvPr>
        </p:nvSpPr>
        <p:spPr>
          <a:xfrm>
            <a:off x="311708" y="992767"/>
            <a:ext cx="8520600" cy="27368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90" name="Google Shape;90;g1bf8b29c430_2_4"/>
          <p:cNvSpPr txBox="1">
            <a:spLocks noGrp="1"/>
          </p:cNvSpPr>
          <p:nvPr>
            <p:ph type="subTitle" idx="1"/>
          </p:nvPr>
        </p:nvSpPr>
        <p:spPr>
          <a:xfrm>
            <a:off x="311700" y="3778833"/>
            <a:ext cx="8520600" cy="10568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91" name="Google Shape;91;g1bf8b29c430_2_4"/>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タイトルとコンテンツ" type="obj">
  <p:cSld name="OBJECT">
    <p:spTree>
      <p:nvGrpSpPr>
        <p:cNvPr id="1" name="Shape 92"/>
        <p:cNvGrpSpPr/>
        <p:nvPr/>
      </p:nvGrpSpPr>
      <p:grpSpPr>
        <a:xfrm>
          <a:off x="0" y="0"/>
          <a:ext cx="0" cy="0"/>
          <a:chOff x="0" y="0"/>
          <a:chExt cx="0" cy="0"/>
        </a:xfrm>
      </p:grpSpPr>
      <p:sp>
        <p:nvSpPr>
          <p:cNvPr id="93" name="Google Shape;93;g1bf8b29c430_2_12"/>
          <p:cNvSpPr txBox="1">
            <a:spLocks noGrp="1"/>
          </p:cNvSpPr>
          <p:nvPr>
            <p:ph type="title"/>
          </p:nvPr>
        </p:nvSpPr>
        <p:spPr>
          <a:xfrm>
            <a:off x="311700" y="593367"/>
            <a:ext cx="85206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4" name="Google Shape;94;g1bf8b29c430_2_12"/>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95" name="Google Shape;95;g1bf8b29c430_2_12"/>
          <p:cNvSpPr txBox="1">
            <a:spLocks noGrp="1"/>
          </p:cNvSpPr>
          <p:nvPr>
            <p:ph type="dt" idx="10"/>
          </p:nvPr>
        </p:nvSpPr>
        <p:spPr>
          <a:xfrm>
            <a:off x="457200" y="6356351"/>
            <a:ext cx="2133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 name="Google Shape;96;g1bf8b29c430_2_12"/>
          <p:cNvSpPr txBox="1">
            <a:spLocks noGrp="1"/>
          </p:cNvSpPr>
          <p:nvPr>
            <p:ph type="ftr" idx="11"/>
          </p:nvPr>
        </p:nvSpPr>
        <p:spPr>
          <a:xfrm>
            <a:off x="3124200" y="6356351"/>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 name="Google Shape;97;g1bf8b29c430_2_12"/>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
        <p:cNvGrpSpPr/>
        <p:nvPr/>
      </p:nvGrpSpPr>
      <p:grpSpPr>
        <a:xfrm>
          <a:off x="0" y="0"/>
          <a:ext cx="0" cy="0"/>
          <a:chOff x="0" y="0"/>
          <a:chExt cx="0" cy="0"/>
        </a:xfrm>
      </p:grpSpPr>
      <p:sp>
        <p:nvSpPr>
          <p:cNvPr id="99" name="Google Shape;99;g1bf8b29c430_2_18"/>
          <p:cNvSpPr txBox="1">
            <a:spLocks noGrp="1"/>
          </p:cNvSpPr>
          <p:nvPr>
            <p:ph type="title"/>
          </p:nvPr>
        </p:nvSpPr>
        <p:spPr>
          <a:xfrm>
            <a:off x="311700" y="2867800"/>
            <a:ext cx="8520600" cy="11224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0" name="Google Shape;100;g1bf8b29c430_2_18"/>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1"/>
        <p:cNvGrpSpPr/>
        <p:nvPr/>
      </p:nvGrpSpPr>
      <p:grpSpPr>
        <a:xfrm>
          <a:off x="0" y="0"/>
          <a:ext cx="0" cy="0"/>
          <a:chOff x="0" y="0"/>
          <a:chExt cx="0" cy="0"/>
        </a:xfrm>
      </p:grpSpPr>
      <p:sp>
        <p:nvSpPr>
          <p:cNvPr id="102" name="Google Shape;102;g1bf8b29c430_2_21"/>
          <p:cNvSpPr txBox="1">
            <a:spLocks noGrp="1"/>
          </p:cNvSpPr>
          <p:nvPr>
            <p:ph type="title"/>
          </p:nvPr>
        </p:nvSpPr>
        <p:spPr>
          <a:xfrm>
            <a:off x="311700" y="593367"/>
            <a:ext cx="85206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3" name="Google Shape;103;g1bf8b29c430_2_21"/>
          <p:cNvSpPr txBox="1">
            <a:spLocks noGrp="1"/>
          </p:cNvSpPr>
          <p:nvPr>
            <p:ph type="body" idx="1"/>
          </p:nvPr>
        </p:nvSpPr>
        <p:spPr>
          <a:xfrm>
            <a:off x="311700" y="1536633"/>
            <a:ext cx="3999900" cy="45552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04" name="Google Shape;104;g1bf8b29c430_2_21"/>
          <p:cNvSpPr txBox="1">
            <a:spLocks noGrp="1"/>
          </p:cNvSpPr>
          <p:nvPr>
            <p:ph type="body" idx="2"/>
          </p:nvPr>
        </p:nvSpPr>
        <p:spPr>
          <a:xfrm>
            <a:off x="4832400" y="1536633"/>
            <a:ext cx="3999900" cy="45552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05" name="Google Shape;105;g1bf8b29c430_2_21"/>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6"/>
        <p:cNvGrpSpPr/>
        <p:nvPr/>
      </p:nvGrpSpPr>
      <p:grpSpPr>
        <a:xfrm>
          <a:off x="0" y="0"/>
          <a:ext cx="0" cy="0"/>
          <a:chOff x="0" y="0"/>
          <a:chExt cx="0" cy="0"/>
        </a:xfrm>
      </p:grpSpPr>
      <p:sp>
        <p:nvSpPr>
          <p:cNvPr id="107" name="Google Shape;107;g1bf8b29c430_2_26"/>
          <p:cNvSpPr txBox="1">
            <a:spLocks noGrp="1"/>
          </p:cNvSpPr>
          <p:nvPr>
            <p:ph type="title"/>
          </p:nvPr>
        </p:nvSpPr>
        <p:spPr>
          <a:xfrm>
            <a:off x="311700" y="593367"/>
            <a:ext cx="85206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8" name="Google Shape;108;g1bf8b29c430_2_26"/>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9"/>
        <p:cNvGrpSpPr/>
        <p:nvPr/>
      </p:nvGrpSpPr>
      <p:grpSpPr>
        <a:xfrm>
          <a:off x="0" y="0"/>
          <a:ext cx="0" cy="0"/>
          <a:chOff x="0" y="0"/>
          <a:chExt cx="0" cy="0"/>
        </a:xfrm>
      </p:grpSpPr>
      <p:sp>
        <p:nvSpPr>
          <p:cNvPr id="110" name="Google Shape;110;g1bf8b29c430_2_29"/>
          <p:cNvSpPr txBox="1">
            <a:spLocks noGrp="1"/>
          </p:cNvSpPr>
          <p:nvPr>
            <p:ph type="title"/>
          </p:nvPr>
        </p:nvSpPr>
        <p:spPr>
          <a:xfrm>
            <a:off x="311700" y="740800"/>
            <a:ext cx="2808000" cy="10076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11" name="Google Shape;111;g1bf8b29c430_2_29"/>
          <p:cNvSpPr txBox="1">
            <a:spLocks noGrp="1"/>
          </p:cNvSpPr>
          <p:nvPr>
            <p:ph type="body" idx="1"/>
          </p:nvPr>
        </p:nvSpPr>
        <p:spPr>
          <a:xfrm>
            <a:off x="311700" y="1852800"/>
            <a:ext cx="2808000" cy="42392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12" name="Google Shape;112;g1bf8b29c430_2_29"/>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3"/>
        <p:cNvGrpSpPr/>
        <p:nvPr/>
      </p:nvGrpSpPr>
      <p:grpSpPr>
        <a:xfrm>
          <a:off x="0" y="0"/>
          <a:ext cx="0" cy="0"/>
          <a:chOff x="0" y="0"/>
          <a:chExt cx="0" cy="0"/>
        </a:xfrm>
      </p:grpSpPr>
      <p:sp>
        <p:nvSpPr>
          <p:cNvPr id="114" name="Google Shape;114;g1bf8b29c430_2_33"/>
          <p:cNvSpPr txBox="1">
            <a:spLocks noGrp="1"/>
          </p:cNvSpPr>
          <p:nvPr>
            <p:ph type="title"/>
          </p:nvPr>
        </p:nvSpPr>
        <p:spPr>
          <a:xfrm>
            <a:off x="490250" y="600200"/>
            <a:ext cx="6367800" cy="54544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15" name="Google Shape;115;g1bf8b29c430_2_33"/>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白紙" type="blank">
  <p:cSld name="BLANK">
    <p:spTree>
      <p:nvGrpSpPr>
        <p:cNvPr id="1" name="Shape 17"/>
        <p:cNvGrpSpPr/>
        <p:nvPr/>
      </p:nvGrpSpPr>
      <p:grpSpPr>
        <a:xfrm>
          <a:off x="0" y="0"/>
          <a:ext cx="0" cy="0"/>
          <a:chOff x="0" y="0"/>
          <a:chExt cx="0" cy="0"/>
        </a:xfrm>
      </p:grpSpPr>
      <p:sp>
        <p:nvSpPr>
          <p:cNvPr id="18" name="Google Shape;18;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6"/>
        <p:cNvGrpSpPr/>
        <p:nvPr/>
      </p:nvGrpSpPr>
      <p:grpSpPr>
        <a:xfrm>
          <a:off x="0" y="0"/>
          <a:ext cx="0" cy="0"/>
          <a:chOff x="0" y="0"/>
          <a:chExt cx="0" cy="0"/>
        </a:xfrm>
      </p:grpSpPr>
      <p:sp>
        <p:nvSpPr>
          <p:cNvPr id="117" name="Google Shape;117;g1bf8b29c430_2_36"/>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g1bf8b29c430_2_36"/>
          <p:cNvSpPr txBox="1">
            <a:spLocks noGrp="1"/>
          </p:cNvSpPr>
          <p:nvPr>
            <p:ph type="title"/>
          </p:nvPr>
        </p:nvSpPr>
        <p:spPr>
          <a:xfrm>
            <a:off x="265500" y="1644233"/>
            <a:ext cx="4045200" cy="19764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19" name="Google Shape;119;g1bf8b29c430_2_36"/>
          <p:cNvSpPr txBox="1">
            <a:spLocks noGrp="1"/>
          </p:cNvSpPr>
          <p:nvPr>
            <p:ph type="subTitle" idx="1"/>
          </p:nvPr>
        </p:nvSpPr>
        <p:spPr>
          <a:xfrm>
            <a:off x="265500" y="3737433"/>
            <a:ext cx="4045200" cy="16468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20" name="Google Shape;120;g1bf8b29c430_2_36"/>
          <p:cNvSpPr txBox="1">
            <a:spLocks noGrp="1"/>
          </p:cNvSpPr>
          <p:nvPr>
            <p:ph type="body" idx="2"/>
          </p:nvPr>
        </p:nvSpPr>
        <p:spPr>
          <a:xfrm>
            <a:off x="4939500" y="965433"/>
            <a:ext cx="3837000" cy="49268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21" name="Google Shape;121;g1bf8b29c430_2_36"/>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2"/>
        <p:cNvGrpSpPr/>
        <p:nvPr/>
      </p:nvGrpSpPr>
      <p:grpSpPr>
        <a:xfrm>
          <a:off x="0" y="0"/>
          <a:ext cx="0" cy="0"/>
          <a:chOff x="0" y="0"/>
          <a:chExt cx="0" cy="0"/>
        </a:xfrm>
      </p:grpSpPr>
      <p:sp>
        <p:nvSpPr>
          <p:cNvPr id="123" name="Google Shape;123;g1bf8b29c430_2_42"/>
          <p:cNvSpPr txBox="1">
            <a:spLocks noGrp="1"/>
          </p:cNvSpPr>
          <p:nvPr>
            <p:ph type="body" idx="1"/>
          </p:nvPr>
        </p:nvSpPr>
        <p:spPr>
          <a:xfrm>
            <a:off x="311700" y="5640767"/>
            <a:ext cx="5998800" cy="8068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124" name="Google Shape;124;g1bf8b29c430_2_42"/>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5"/>
        <p:cNvGrpSpPr/>
        <p:nvPr/>
      </p:nvGrpSpPr>
      <p:grpSpPr>
        <a:xfrm>
          <a:off x="0" y="0"/>
          <a:ext cx="0" cy="0"/>
          <a:chOff x="0" y="0"/>
          <a:chExt cx="0" cy="0"/>
        </a:xfrm>
      </p:grpSpPr>
      <p:sp>
        <p:nvSpPr>
          <p:cNvPr id="126" name="Google Shape;126;g1bf8b29c430_2_45"/>
          <p:cNvSpPr txBox="1">
            <a:spLocks noGrp="1"/>
          </p:cNvSpPr>
          <p:nvPr>
            <p:ph type="title" hasCustomPrompt="1"/>
          </p:nvPr>
        </p:nvSpPr>
        <p:spPr>
          <a:xfrm>
            <a:off x="311700" y="1474833"/>
            <a:ext cx="8520600" cy="26180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7" name="Google Shape;127;g1bf8b29c430_2_45"/>
          <p:cNvSpPr txBox="1">
            <a:spLocks noGrp="1"/>
          </p:cNvSpPr>
          <p:nvPr>
            <p:ph type="body" idx="1"/>
          </p:nvPr>
        </p:nvSpPr>
        <p:spPr>
          <a:xfrm>
            <a:off x="311700" y="4202967"/>
            <a:ext cx="8520600" cy="17344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128" name="Google Shape;128;g1bf8b29c430_2_45"/>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g1bf8b29c430_2_49"/>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タイトルとコンテンツ"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セクション見出し"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1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 つのコンテンツ"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5"/>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比較"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16"/>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タイトルのみ"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タイトル付きのコンテンツ"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タイトル付きの図"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9"/>
          <p:cNvSpPr>
            <a:spLocks noGrp="1"/>
          </p:cNvSpPr>
          <p:nvPr>
            <p:ph type="pic" idx="2"/>
          </p:nvPr>
        </p:nvSpPr>
        <p:spPr>
          <a:xfrm>
            <a:off x="3887391" y="987426"/>
            <a:ext cx="4629150" cy="4873625"/>
          </a:xfrm>
          <a:prstGeom prst="rect">
            <a:avLst/>
          </a:prstGeom>
          <a:noFill/>
          <a:ln>
            <a:noFill/>
          </a:ln>
        </p:spPr>
      </p:sp>
      <p:sp>
        <p:nvSpPr>
          <p:cNvPr id="64" name="Google Shape;64;p19"/>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ja-JP"/>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0"/>
        <p:cNvGrpSpPr/>
        <p:nvPr/>
      </p:nvGrpSpPr>
      <p:grpSpPr>
        <a:xfrm>
          <a:off x="0" y="0"/>
          <a:ext cx="0" cy="0"/>
          <a:chOff x="0" y="0"/>
          <a:chExt cx="0" cy="0"/>
        </a:xfrm>
      </p:grpSpPr>
      <p:sp>
        <p:nvSpPr>
          <p:cNvPr id="81" name="Google Shape;81;g1bf8b29c430_2_0"/>
          <p:cNvSpPr txBox="1">
            <a:spLocks noGrp="1"/>
          </p:cNvSpPr>
          <p:nvPr>
            <p:ph type="title"/>
          </p:nvPr>
        </p:nvSpPr>
        <p:spPr>
          <a:xfrm>
            <a:off x="311700" y="593367"/>
            <a:ext cx="8520600" cy="7636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2" name="Google Shape;82;g1bf8b29c430_2_0"/>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3" name="Google Shape;83;g1bf8b29c430_2_0"/>
          <p:cNvSpPr txBox="1">
            <a:spLocks noGrp="1"/>
          </p:cNvSpPr>
          <p:nvPr>
            <p:ph type="sldNum" idx="12"/>
          </p:nvPr>
        </p:nvSpPr>
        <p:spPr>
          <a:xfrm>
            <a:off x="8472458" y="6217623"/>
            <a:ext cx="548700" cy="5248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dk1"/>
              </a:buClr>
              <a:buSzPct val="100000"/>
              <a:buFont typeface="Calibri"/>
              <a:buNone/>
            </a:pPr>
            <a:r>
              <a:rPr lang="ja-JP" dirty="0"/>
              <a:t>【Scramble Co</a:t>
            </a:r>
            <a:r>
              <a:rPr lang="en-US" altLang="ja-JP" dirty="0"/>
              <a:t>RE</a:t>
            </a:r>
            <a:r>
              <a:rPr lang="ja-JP" dirty="0"/>
              <a:t>】</a:t>
            </a:r>
            <a:br>
              <a:rPr lang="ja-JP" dirty="0"/>
            </a:br>
            <a:r>
              <a:rPr lang="ja-JP" dirty="0"/>
              <a:t>外部設計書</a:t>
            </a:r>
            <a:br>
              <a:rPr lang="ja-JP" dirty="0"/>
            </a:br>
            <a:r>
              <a:rPr lang="ja-JP" dirty="0"/>
              <a:t>チーム：TKG</a:t>
            </a:r>
            <a:endParaRPr dirty="0"/>
          </a:p>
        </p:txBody>
      </p:sp>
      <p:sp>
        <p:nvSpPr>
          <p:cNvPr id="136" name="Google Shape;136;p1"/>
          <p:cNvSpPr txBox="1">
            <a:spLocks noGrp="1"/>
          </p:cNvSpPr>
          <p:nvPr>
            <p:ph type="subTitle" idx="1"/>
          </p:nvPr>
        </p:nvSpPr>
        <p:spPr>
          <a:xfrm>
            <a:off x="1143000" y="5735636"/>
            <a:ext cx="6858000" cy="540173"/>
          </a:xfrm>
          <a:prstGeom prst="rect">
            <a:avLst/>
          </a:prstGeom>
          <a:noFill/>
          <a:ln>
            <a:noFill/>
          </a:ln>
        </p:spPr>
        <p:txBody>
          <a:bodyPr spcFirstLastPara="1" wrap="square" lIns="91425" tIns="45700" rIns="91425" bIns="45700" anchor="t" anchorCtr="0">
            <a:normAutofit/>
          </a:bodyPr>
          <a:lstStyle/>
          <a:p>
            <a:pPr marL="0" lvl="0" indent="0" algn="r" rtl="0">
              <a:lnSpc>
                <a:spcPct val="90000"/>
              </a:lnSpc>
              <a:spcBef>
                <a:spcPts val="0"/>
              </a:spcBef>
              <a:spcAft>
                <a:spcPts val="0"/>
              </a:spcAft>
              <a:buClr>
                <a:schemeClr val="dk1"/>
              </a:buClr>
              <a:buSzPts val="2000"/>
              <a:buNone/>
            </a:pPr>
            <a:r>
              <a:rPr lang="ja-JP" sz="2000" dirty="0"/>
              <a:t>Ver</a:t>
            </a:r>
            <a:r>
              <a:rPr lang="en-US" altLang="ja-JP" sz="2000" dirty="0"/>
              <a:t>1.0</a:t>
            </a:r>
            <a:r>
              <a:rPr lang="ja-JP" sz="2000" dirty="0"/>
              <a:t> 佐藤</a:t>
            </a:r>
            <a:endParaRPr dirty="0"/>
          </a:p>
        </p:txBody>
      </p:sp>
      <p:sp>
        <p:nvSpPr>
          <p:cNvPr id="2" name="Google Shape;86;p1">
            <a:extLst>
              <a:ext uri="{FF2B5EF4-FFF2-40B4-BE49-F238E27FC236}">
                <a16:creationId xmlns:a16="http://schemas.microsoft.com/office/drawing/2014/main" id="{CC9E3395-5B57-D29A-39F5-1A39006C0233}"/>
              </a:ext>
            </a:extLst>
          </p:cNvPr>
          <p:cNvSpPr txBox="1"/>
          <p:nvPr/>
        </p:nvSpPr>
        <p:spPr>
          <a:xfrm>
            <a:off x="172015" y="120526"/>
            <a:ext cx="2190940" cy="461665"/>
          </a:xfrm>
          <a:prstGeom prst="rect">
            <a:avLst/>
          </a:prstGeom>
          <a:noFill/>
          <a:ln w="25400" cap="flat" cmpd="sng">
            <a:solidFill>
              <a:srgbClr val="FF0000"/>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ja-JP" sz="2400" b="1" i="0" u="none" strike="noStrike" cap="none" dirty="0">
                <a:solidFill>
                  <a:srgbClr val="FF0000"/>
                </a:solidFill>
                <a:latin typeface="Arial"/>
                <a:ea typeface="Arial"/>
                <a:cs typeface="Arial"/>
                <a:sym typeface="Arial"/>
              </a:rPr>
              <a:t>全体承認済み</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1bf8b29c430_2_67"/>
          <p:cNvSpPr txBox="1"/>
          <p:nvPr/>
        </p:nvSpPr>
        <p:spPr>
          <a:xfrm>
            <a:off x="3438375" y="824089"/>
            <a:ext cx="6032400" cy="6033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①回頭（照準）（スティック1左右 ）-&gt; 早移動, 遅移動</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・スティックの入力（±100）から閾値切り替え</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・姿勢表示のため，</a:t>
            </a:r>
            <a:r>
              <a:rPr lang="ja-JP" sz="1600"/>
              <a:t>回頭</a:t>
            </a:r>
            <a:r>
              <a:rPr lang="ja-JP" sz="1600" b="0" i="0" u="none" strike="noStrike" cap="none">
                <a:solidFill>
                  <a:srgbClr val="000000"/>
                </a:solidFill>
                <a:latin typeface="Arial"/>
                <a:ea typeface="Arial"/>
                <a:cs typeface="Arial"/>
                <a:sym typeface="Arial"/>
              </a:rPr>
              <a:t>角度が必要</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②照準（ダイヤル1 ）-&gt; 着弾点変更</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・回頭と分けたのは，回転数変動の頻度を下げるため</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・ダイヤルの入力から砲塔ホイールの回転数変更</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・サイトの表示位置変更（厳密には回転数がソース）</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・表示には回転数情報が必要</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③移動（スティック2上下左右）-&gt; 早移動, 遅移動</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・スティックの入力（±100）から閾値切り替え</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・機体中心を回転中心とした回転，自由方向への移動</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④射出（2posスイッチ1）-&gt;　弾の射出</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・ONで射出</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・次弾カウントのため，ONの情報が必要</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⑤回避（2posスイッチ1and2） -&gt; 簡易的な回避</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・砲塔の方向は変えない（足場だけ回転）</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・姿勢表示および回避方向制御のため回頭角度が必要．</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⑥＋α</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・照準アシスト，物体検知（自動回避），敵味方識別,</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照準拡大</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・カメラで得られた情報が必要．</a:t>
            </a:r>
            <a:endParaRPr sz="1600" b="0" i="0" u="none" strike="noStrike" cap="none">
              <a:solidFill>
                <a:srgbClr val="000000"/>
              </a:solidFill>
              <a:latin typeface="Arial"/>
              <a:ea typeface="Arial"/>
              <a:cs typeface="Arial"/>
              <a:sym typeface="Arial"/>
            </a:endParaRPr>
          </a:p>
        </p:txBody>
      </p:sp>
      <p:pic>
        <p:nvPicPr>
          <p:cNvPr id="352" name="Google Shape;352;g1bf8b29c430_2_67" descr="ソース画像を表示"/>
          <p:cNvPicPr preferRelativeResize="0"/>
          <p:nvPr/>
        </p:nvPicPr>
        <p:blipFill rotWithShape="1">
          <a:blip r:embed="rId3">
            <a:alphaModFix/>
          </a:blip>
          <a:srcRect/>
          <a:stretch/>
        </p:blipFill>
        <p:spPr>
          <a:xfrm>
            <a:off x="-128649" y="1360500"/>
            <a:ext cx="3111500" cy="3111500"/>
          </a:xfrm>
          <a:prstGeom prst="rect">
            <a:avLst/>
          </a:prstGeom>
          <a:noFill/>
          <a:ln>
            <a:noFill/>
          </a:ln>
        </p:spPr>
      </p:pic>
      <p:cxnSp>
        <p:nvCxnSpPr>
          <p:cNvPr id="353" name="Google Shape;353;g1bf8b29c430_2_67"/>
          <p:cNvCxnSpPr/>
          <p:nvPr/>
        </p:nvCxnSpPr>
        <p:spPr>
          <a:xfrm>
            <a:off x="684151" y="3160272"/>
            <a:ext cx="609600" cy="1567500"/>
          </a:xfrm>
          <a:prstGeom prst="straightConnector1">
            <a:avLst/>
          </a:prstGeom>
          <a:noFill/>
          <a:ln w="9525" cap="flat" cmpd="sng">
            <a:solidFill>
              <a:srgbClr val="3B7FF2"/>
            </a:solidFill>
            <a:prstDash val="solid"/>
            <a:round/>
            <a:headEnd type="none" w="sm" len="sm"/>
            <a:tailEnd type="none" w="sm" len="sm"/>
          </a:ln>
        </p:spPr>
      </p:cxnSp>
      <p:cxnSp>
        <p:nvCxnSpPr>
          <p:cNvPr id="354" name="Google Shape;354;g1bf8b29c430_2_67"/>
          <p:cNvCxnSpPr/>
          <p:nvPr/>
        </p:nvCxnSpPr>
        <p:spPr>
          <a:xfrm flipH="1">
            <a:off x="1293822" y="3160272"/>
            <a:ext cx="885300" cy="1567500"/>
          </a:xfrm>
          <a:prstGeom prst="straightConnector1">
            <a:avLst/>
          </a:prstGeom>
          <a:noFill/>
          <a:ln w="9525" cap="flat" cmpd="sng">
            <a:solidFill>
              <a:srgbClr val="3B7FF2"/>
            </a:solidFill>
            <a:prstDash val="solid"/>
            <a:round/>
            <a:headEnd type="none" w="sm" len="sm"/>
            <a:tailEnd type="none" w="sm" len="sm"/>
          </a:ln>
        </p:spPr>
      </p:cxnSp>
      <p:sp>
        <p:nvSpPr>
          <p:cNvPr id="355" name="Google Shape;355;g1bf8b29c430_2_67"/>
          <p:cNvSpPr/>
          <p:nvPr/>
        </p:nvSpPr>
        <p:spPr>
          <a:xfrm>
            <a:off x="1155223" y="4719775"/>
            <a:ext cx="1705200" cy="697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700"/>
              <a:buFont typeface="Arial"/>
              <a:buNone/>
            </a:pPr>
            <a:r>
              <a:rPr lang="ja-JP" sz="1700" b="0" i="0" u="none" strike="noStrike" cap="none">
                <a:solidFill>
                  <a:srgbClr val="000000"/>
                </a:solidFill>
                <a:latin typeface="Arial"/>
                <a:ea typeface="Arial"/>
                <a:cs typeface="Arial"/>
                <a:sym typeface="Arial"/>
              </a:rPr>
              <a:t>スティック</a:t>
            </a:r>
            <a:endParaRPr sz="1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700"/>
              <a:buFont typeface="Arial"/>
              <a:buNone/>
            </a:pPr>
            <a:r>
              <a:rPr lang="ja-JP" sz="1700" b="0" i="0" u="none" strike="noStrike" cap="none">
                <a:solidFill>
                  <a:srgbClr val="000000"/>
                </a:solidFill>
                <a:latin typeface="Arial"/>
                <a:ea typeface="Arial"/>
                <a:cs typeface="Arial"/>
                <a:sym typeface="Arial"/>
              </a:rPr>
              <a:t>（ジンバル）</a:t>
            </a:r>
            <a:endParaRPr sz="1700" b="0" i="0" u="none" strike="noStrike" cap="none">
              <a:solidFill>
                <a:srgbClr val="000000"/>
              </a:solidFill>
              <a:latin typeface="Arial"/>
              <a:ea typeface="Arial"/>
              <a:cs typeface="Arial"/>
              <a:sym typeface="Arial"/>
            </a:endParaRPr>
          </a:p>
        </p:txBody>
      </p:sp>
      <p:sp>
        <p:nvSpPr>
          <p:cNvPr id="356" name="Google Shape;356;g1bf8b29c430_2_67"/>
          <p:cNvSpPr/>
          <p:nvPr/>
        </p:nvSpPr>
        <p:spPr>
          <a:xfrm>
            <a:off x="78025" y="1011675"/>
            <a:ext cx="3213000" cy="697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700"/>
              <a:buFont typeface="Arial"/>
              <a:buNone/>
            </a:pPr>
            <a:r>
              <a:rPr lang="ja-JP" sz="1700" b="0" i="0" u="none" strike="noStrike" cap="none">
                <a:solidFill>
                  <a:srgbClr val="000000"/>
                </a:solidFill>
                <a:latin typeface="Arial"/>
                <a:ea typeface="Arial"/>
                <a:cs typeface="Arial"/>
                <a:sym typeface="Arial"/>
              </a:rPr>
              <a:t>・2pos スイッチ</a:t>
            </a:r>
            <a:endParaRPr sz="1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700"/>
              <a:buFont typeface="Arial"/>
              <a:buNone/>
            </a:pPr>
            <a:r>
              <a:rPr lang="ja-JP" sz="1700" b="0" i="0" u="none" strike="noStrike" cap="none">
                <a:solidFill>
                  <a:srgbClr val="000000"/>
                </a:solidFill>
                <a:latin typeface="Arial"/>
                <a:ea typeface="Arial"/>
                <a:cs typeface="Arial"/>
                <a:sym typeface="Arial"/>
              </a:rPr>
              <a:t>・ダイヤル（スライドポット）</a:t>
            </a:r>
            <a:endParaRPr sz="1700" b="0" i="0" u="none" strike="noStrike" cap="none">
              <a:solidFill>
                <a:srgbClr val="000000"/>
              </a:solidFill>
              <a:latin typeface="Arial"/>
              <a:ea typeface="Arial"/>
              <a:cs typeface="Arial"/>
              <a:sym typeface="Arial"/>
            </a:endParaRPr>
          </a:p>
        </p:txBody>
      </p:sp>
      <p:cxnSp>
        <p:nvCxnSpPr>
          <p:cNvPr id="357" name="Google Shape;357;g1bf8b29c430_2_67"/>
          <p:cNvCxnSpPr>
            <a:stCxn id="356" idx="2"/>
          </p:cNvCxnSpPr>
          <p:nvPr/>
        </p:nvCxnSpPr>
        <p:spPr>
          <a:xfrm flipH="1">
            <a:off x="694825" y="1709175"/>
            <a:ext cx="989700" cy="792900"/>
          </a:xfrm>
          <a:prstGeom prst="straightConnector1">
            <a:avLst/>
          </a:prstGeom>
          <a:noFill/>
          <a:ln w="9525" cap="flat" cmpd="sng">
            <a:solidFill>
              <a:srgbClr val="3B7FF2"/>
            </a:solidFill>
            <a:prstDash val="solid"/>
            <a:round/>
            <a:headEnd type="none" w="sm" len="sm"/>
            <a:tailEnd type="none" w="sm" len="sm"/>
          </a:ln>
        </p:spPr>
      </p:cxnSp>
      <p:cxnSp>
        <p:nvCxnSpPr>
          <p:cNvPr id="358" name="Google Shape;358;g1bf8b29c430_2_67"/>
          <p:cNvCxnSpPr>
            <a:stCxn id="356" idx="2"/>
          </p:cNvCxnSpPr>
          <p:nvPr/>
        </p:nvCxnSpPr>
        <p:spPr>
          <a:xfrm>
            <a:off x="1684525" y="1709175"/>
            <a:ext cx="990000" cy="792900"/>
          </a:xfrm>
          <a:prstGeom prst="straightConnector1">
            <a:avLst/>
          </a:prstGeom>
          <a:noFill/>
          <a:ln w="9525" cap="flat" cmpd="sng">
            <a:solidFill>
              <a:srgbClr val="3B7FF2"/>
            </a:solidFill>
            <a:prstDash val="solid"/>
            <a:round/>
            <a:headEnd type="none" w="sm" len="sm"/>
            <a:tailEnd type="none" w="sm" len="sm"/>
          </a:ln>
        </p:spPr>
      </p:cxnSp>
      <p:sp>
        <p:nvSpPr>
          <p:cNvPr id="359" name="Google Shape;359;g1bf8b29c430_2_67"/>
          <p:cNvSpPr/>
          <p:nvPr/>
        </p:nvSpPr>
        <p:spPr>
          <a:xfrm>
            <a:off x="78027" y="5385975"/>
            <a:ext cx="3360300" cy="98490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※各ボタン左右対称のため，</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各ボタン設定は操作者の使い勝手によって変更</a:t>
            </a:r>
            <a:endParaRPr sz="1800" b="0" i="0" u="none" strike="noStrike" cap="none">
              <a:solidFill>
                <a:srgbClr val="000000"/>
              </a:solidFill>
              <a:latin typeface="Arial"/>
              <a:ea typeface="Arial"/>
              <a:cs typeface="Arial"/>
              <a:sym typeface="Arial"/>
            </a:endParaRPr>
          </a:p>
        </p:txBody>
      </p:sp>
      <p:sp>
        <p:nvSpPr>
          <p:cNvPr id="360" name="Google Shape;360;g1bf8b29c430_2_67"/>
          <p:cNvSpPr/>
          <p:nvPr/>
        </p:nvSpPr>
        <p:spPr>
          <a:xfrm>
            <a:off x="241263" y="2947802"/>
            <a:ext cx="442800" cy="53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ja-JP" sz="2000" b="1" i="0" u="none" strike="noStrike" cap="none">
                <a:solidFill>
                  <a:srgbClr val="00B050"/>
                </a:solidFill>
                <a:highlight>
                  <a:schemeClr val="lt1"/>
                </a:highlight>
                <a:latin typeface="Arial"/>
                <a:ea typeface="Arial"/>
                <a:cs typeface="Arial"/>
                <a:sym typeface="Arial"/>
              </a:rPr>
              <a:t>①</a:t>
            </a:r>
            <a:endParaRPr sz="1400" b="0" i="0" u="none" strike="noStrike" cap="none">
              <a:solidFill>
                <a:srgbClr val="000000"/>
              </a:solidFill>
              <a:highlight>
                <a:schemeClr val="lt1"/>
              </a:highlight>
              <a:latin typeface="Arial"/>
              <a:ea typeface="Arial"/>
              <a:cs typeface="Arial"/>
              <a:sym typeface="Arial"/>
            </a:endParaRPr>
          </a:p>
        </p:txBody>
      </p:sp>
      <p:sp>
        <p:nvSpPr>
          <p:cNvPr id="361" name="Google Shape;361;g1bf8b29c430_2_67"/>
          <p:cNvSpPr/>
          <p:nvPr/>
        </p:nvSpPr>
        <p:spPr>
          <a:xfrm>
            <a:off x="146950" y="1593335"/>
            <a:ext cx="442800" cy="53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ja-JP" sz="2000" b="1" i="0" u="none" strike="noStrike" cap="none">
                <a:solidFill>
                  <a:srgbClr val="00B050"/>
                </a:solidFill>
                <a:highlight>
                  <a:schemeClr val="lt1"/>
                </a:highlight>
                <a:latin typeface="Arial"/>
                <a:ea typeface="Arial"/>
                <a:cs typeface="Arial"/>
                <a:sym typeface="Arial"/>
              </a:rPr>
              <a:t>②</a:t>
            </a:r>
            <a:endParaRPr sz="2000" b="1" i="0" u="none" strike="noStrike" cap="none">
              <a:solidFill>
                <a:srgbClr val="00B050"/>
              </a:solidFill>
              <a:highlight>
                <a:schemeClr val="lt1"/>
              </a:highlight>
              <a:latin typeface="Arial"/>
              <a:ea typeface="Arial"/>
              <a:cs typeface="Arial"/>
              <a:sym typeface="Arial"/>
            </a:endParaRPr>
          </a:p>
        </p:txBody>
      </p:sp>
      <p:sp>
        <p:nvSpPr>
          <p:cNvPr id="362" name="Google Shape;362;g1bf8b29c430_2_67"/>
          <p:cNvSpPr/>
          <p:nvPr/>
        </p:nvSpPr>
        <p:spPr>
          <a:xfrm>
            <a:off x="2092972" y="2947800"/>
            <a:ext cx="442800" cy="53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ja-JP" sz="2000" b="1" i="0" u="none" strike="noStrike" cap="none">
                <a:solidFill>
                  <a:srgbClr val="00B050"/>
                </a:solidFill>
                <a:highlight>
                  <a:schemeClr val="lt1"/>
                </a:highlight>
                <a:latin typeface="Arial"/>
                <a:ea typeface="Arial"/>
                <a:cs typeface="Arial"/>
                <a:sym typeface="Arial"/>
              </a:rPr>
              <a:t>③</a:t>
            </a:r>
            <a:endParaRPr sz="2000" b="1" i="0" u="none" strike="noStrike" cap="none">
              <a:solidFill>
                <a:srgbClr val="00B050"/>
              </a:solidFill>
              <a:highlight>
                <a:schemeClr val="lt1"/>
              </a:highlight>
              <a:latin typeface="Arial"/>
              <a:ea typeface="Arial"/>
              <a:cs typeface="Arial"/>
              <a:sym typeface="Arial"/>
            </a:endParaRPr>
          </a:p>
        </p:txBody>
      </p:sp>
      <p:sp>
        <p:nvSpPr>
          <p:cNvPr id="363" name="Google Shape;363;g1bf8b29c430_2_67"/>
          <p:cNvSpPr/>
          <p:nvPr/>
        </p:nvSpPr>
        <p:spPr>
          <a:xfrm>
            <a:off x="2417090" y="1968751"/>
            <a:ext cx="771300" cy="53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ja-JP" sz="2000" b="1" i="0" u="none" strike="noStrike" cap="none">
                <a:solidFill>
                  <a:srgbClr val="00B050"/>
                </a:solidFill>
                <a:highlight>
                  <a:schemeClr val="lt1"/>
                </a:highlight>
                <a:latin typeface="Arial"/>
                <a:ea typeface="Arial"/>
                <a:cs typeface="Arial"/>
                <a:sym typeface="Arial"/>
              </a:rPr>
              <a:t>④,⑤</a:t>
            </a:r>
            <a:endParaRPr sz="2000" b="1" i="0" u="none" strike="noStrike" cap="none">
              <a:solidFill>
                <a:srgbClr val="00B050"/>
              </a:solidFill>
              <a:highlight>
                <a:schemeClr val="lt1"/>
              </a:highlight>
              <a:latin typeface="Arial"/>
              <a:ea typeface="Arial"/>
              <a:cs typeface="Arial"/>
              <a:sym typeface="Arial"/>
            </a:endParaRPr>
          </a:p>
        </p:txBody>
      </p:sp>
      <p:sp>
        <p:nvSpPr>
          <p:cNvPr id="364" name="Google Shape;364;g1bf8b29c430_2_67"/>
          <p:cNvSpPr/>
          <p:nvPr/>
        </p:nvSpPr>
        <p:spPr>
          <a:xfrm>
            <a:off x="78032" y="1972429"/>
            <a:ext cx="442800" cy="53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ja-JP" sz="2000" b="1" i="0" u="none" strike="noStrike" cap="none">
                <a:solidFill>
                  <a:srgbClr val="00B050"/>
                </a:solidFill>
                <a:highlight>
                  <a:schemeClr val="lt1"/>
                </a:highlight>
                <a:latin typeface="Arial"/>
                <a:ea typeface="Arial"/>
                <a:cs typeface="Arial"/>
                <a:sym typeface="Arial"/>
              </a:rPr>
              <a:t>⑤</a:t>
            </a:r>
            <a:endParaRPr sz="1400" b="0" i="0" u="none" strike="noStrike" cap="none">
              <a:solidFill>
                <a:srgbClr val="000000"/>
              </a:solidFill>
              <a:highlight>
                <a:schemeClr val="lt1"/>
              </a:highlight>
              <a:latin typeface="Arial"/>
              <a:ea typeface="Arial"/>
              <a:cs typeface="Arial"/>
              <a:sym typeface="Arial"/>
            </a:endParaRPr>
          </a:p>
        </p:txBody>
      </p:sp>
      <p:sp>
        <p:nvSpPr>
          <p:cNvPr id="365" name="Google Shape;365;g1bf8b29c430_2_67"/>
          <p:cNvSpPr txBox="1"/>
          <p:nvPr/>
        </p:nvSpPr>
        <p:spPr>
          <a:xfrm>
            <a:off x="445092" y="280791"/>
            <a:ext cx="46362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全体構成ー通信/制御系</a:t>
            </a:r>
            <a:endParaRPr sz="2400" b="1" i="0" u="sng"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grpSp>
        <p:nvGrpSpPr>
          <p:cNvPr id="370" name="Google Shape;370;g1bf8b29c430_2_84"/>
          <p:cNvGrpSpPr/>
          <p:nvPr/>
        </p:nvGrpSpPr>
        <p:grpSpPr>
          <a:xfrm>
            <a:off x="251134" y="1010400"/>
            <a:ext cx="5743266" cy="3770700"/>
            <a:chOff x="251134" y="523266"/>
            <a:chExt cx="5743266" cy="3770700"/>
          </a:xfrm>
        </p:grpSpPr>
        <p:sp>
          <p:nvSpPr>
            <p:cNvPr id="371" name="Google Shape;371;g1bf8b29c430_2_84"/>
            <p:cNvSpPr/>
            <p:nvPr/>
          </p:nvSpPr>
          <p:spPr>
            <a:xfrm>
              <a:off x="251134" y="523266"/>
              <a:ext cx="5724000" cy="3770700"/>
            </a:xfrm>
            <a:prstGeom prst="rect">
              <a:avLst/>
            </a:prstGeom>
            <a:solidFill>
              <a:srgbClr val="BAF8FF"/>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72" name="Google Shape;372;g1bf8b29c430_2_84"/>
            <p:cNvSpPr/>
            <p:nvPr/>
          </p:nvSpPr>
          <p:spPr>
            <a:xfrm>
              <a:off x="261257" y="2394742"/>
              <a:ext cx="5733143" cy="319429"/>
            </a:xfrm>
            <a:custGeom>
              <a:avLst/>
              <a:gdLst/>
              <a:ahLst/>
              <a:cxnLst/>
              <a:rect l="l" t="t" r="r" b="b"/>
              <a:pathLst>
                <a:path w="5733143" h="319429" extrusionOk="0">
                  <a:moveTo>
                    <a:pt x="0" y="290401"/>
                  </a:moveTo>
                  <a:cubicBezTo>
                    <a:pt x="966409" y="142839"/>
                    <a:pt x="1932819" y="-4723"/>
                    <a:pt x="2888343" y="115"/>
                  </a:cubicBezTo>
                  <a:cubicBezTo>
                    <a:pt x="3843867" y="4953"/>
                    <a:pt x="4788505" y="162191"/>
                    <a:pt x="5733143" y="319429"/>
                  </a:cubicBezTo>
                </a:path>
              </a:pathLst>
            </a:custGeom>
            <a:no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73" name="Google Shape;373;g1bf8b29c430_2_84"/>
            <p:cNvSpPr/>
            <p:nvPr/>
          </p:nvSpPr>
          <p:spPr>
            <a:xfrm>
              <a:off x="1304766" y="1844822"/>
              <a:ext cx="920091" cy="977331"/>
            </a:xfrm>
            <a:prstGeom prst="rect">
              <a:avLst/>
            </a:prstGeom>
            <a:solidFill>
              <a:srgbClr val="A5A5A5"/>
            </a:solid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ja-JP" sz="1400" b="0" i="0" u="none" strike="noStrike" cap="none">
                  <a:solidFill>
                    <a:srgbClr val="262626"/>
                  </a:solidFill>
                  <a:latin typeface="Arial"/>
                  <a:ea typeface="Arial"/>
                  <a:cs typeface="Arial"/>
                  <a:sym typeface="Arial"/>
                </a:rPr>
                <a:t>敵</a:t>
              </a:r>
              <a:endParaRPr sz="1400" b="0" i="0" u="none" strike="noStrike" cap="none">
                <a:solidFill>
                  <a:srgbClr val="262626"/>
                </a:solidFill>
                <a:latin typeface="Arial"/>
                <a:ea typeface="Arial"/>
                <a:cs typeface="Arial"/>
                <a:sym typeface="Arial"/>
              </a:endParaRPr>
            </a:p>
          </p:txBody>
        </p:sp>
      </p:grpSp>
      <p:sp>
        <p:nvSpPr>
          <p:cNvPr id="374" name="Google Shape;374;g1bf8b29c430_2_84"/>
          <p:cNvSpPr txBox="1"/>
          <p:nvPr/>
        </p:nvSpPr>
        <p:spPr>
          <a:xfrm>
            <a:off x="0" y="675650"/>
            <a:ext cx="33918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800" b="1" i="0" u="none" strike="noStrike" cap="none">
                <a:solidFill>
                  <a:srgbClr val="000000"/>
                </a:solidFill>
                <a:latin typeface="Arial"/>
                <a:ea typeface="Arial"/>
                <a:cs typeface="Arial"/>
                <a:sym typeface="Arial"/>
              </a:rPr>
              <a:t>画面案①（基本画面）</a:t>
            </a:r>
            <a:endParaRPr sz="1800" b="1" i="0" u="none" strike="noStrike" cap="none">
              <a:solidFill>
                <a:srgbClr val="000000"/>
              </a:solidFill>
              <a:latin typeface="Arial"/>
              <a:ea typeface="Arial"/>
              <a:cs typeface="Arial"/>
              <a:sym typeface="Arial"/>
            </a:endParaRPr>
          </a:p>
        </p:txBody>
      </p:sp>
      <p:grpSp>
        <p:nvGrpSpPr>
          <p:cNvPr id="375" name="Google Shape;375;g1bf8b29c430_2_84"/>
          <p:cNvGrpSpPr/>
          <p:nvPr/>
        </p:nvGrpSpPr>
        <p:grpSpPr>
          <a:xfrm>
            <a:off x="5366294" y="1055824"/>
            <a:ext cx="511957" cy="222887"/>
            <a:chOff x="4355975" y="576908"/>
            <a:chExt cx="661591" cy="288032"/>
          </a:xfrm>
        </p:grpSpPr>
        <p:sp>
          <p:nvSpPr>
            <p:cNvPr id="376" name="Google Shape;376;g1bf8b29c430_2_84"/>
            <p:cNvSpPr/>
            <p:nvPr/>
          </p:nvSpPr>
          <p:spPr>
            <a:xfrm>
              <a:off x="4801542" y="576908"/>
              <a:ext cx="216024" cy="288032"/>
            </a:xfrm>
            <a:prstGeom prst="chevron">
              <a:avLst>
                <a:gd name="adj" fmla="val 50000"/>
              </a:avLst>
            </a:prstGeom>
            <a:solidFill>
              <a:schemeClr val="accent1"/>
            </a:solid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77" name="Google Shape;377;g1bf8b29c430_2_84"/>
            <p:cNvSpPr/>
            <p:nvPr/>
          </p:nvSpPr>
          <p:spPr>
            <a:xfrm>
              <a:off x="4651908" y="576908"/>
              <a:ext cx="216024" cy="288032"/>
            </a:xfrm>
            <a:prstGeom prst="chevron">
              <a:avLst>
                <a:gd name="adj" fmla="val 50000"/>
              </a:avLst>
            </a:prstGeom>
            <a:solidFill>
              <a:schemeClr val="accent1"/>
            </a:solid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78" name="Google Shape;378;g1bf8b29c430_2_84"/>
            <p:cNvSpPr/>
            <p:nvPr/>
          </p:nvSpPr>
          <p:spPr>
            <a:xfrm>
              <a:off x="4499992" y="576908"/>
              <a:ext cx="216024" cy="288032"/>
            </a:xfrm>
            <a:prstGeom prst="chevron">
              <a:avLst>
                <a:gd name="adj" fmla="val 50000"/>
              </a:avLst>
            </a:prstGeom>
            <a:solidFill>
              <a:schemeClr val="accent1"/>
            </a:solid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379" name="Google Shape;379;g1bf8b29c430_2_84"/>
            <p:cNvSpPr/>
            <p:nvPr/>
          </p:nvSpPr>
          <p:spPr>
            <a:xfrm>
              <a:off x="4355975" y="576908"/>
              <a:ext cx="205835" cy="288032"/>
            </a:xfrm>
            <a:prstGeom prst="homePlate">
              <a:avLst>
                <a:gd name="adj" fmla="val 50000"/>
              </a:avLst>
            </a:prstGeom>
            <a:solidFill>
              <a:schemeClr val="accent1"/>
            </a:solid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380" name="Google Shape;380;g1bf8b29c430_2_84"/>
          <p:cNvSpPr txBox="1"/>
          <p:nvPr/>
        </p:nvSpPr>
        <p:spPr>
          <a:xfrm>
            <a:off x="5108440" y="4317500"/>
            <a:ext cx="885652" cy="4103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262626"/>
                </a:solidFill>
                <a:latin typeface="Arial"/>
                <a:ea typeface="Arial"/>
                <a:cs typeface="Arial"/>
                <a:sym typeface="Arial"/>
              </a:rPr>
              <a:t>32/40</a:t>
            </a:r>
            <a:endParaRPr sz="1400" b="0" i="0" u="none" strike="noStrike" cap="none">
              <a:solidFill>
                <a:srgbClr val="262626"/>
              </a:solidFill>
              <a:latin typeface="Arial"/>
              <a:ea typeface="Arial"/>
              <a:cs typeface="Arial"/>
              <a:sym typeface="Arial"/>
            </a:endParaRPr>
          </a:p>
        </p:txBody>
      </p:sp>
      <p:sp>
        <p:nvSpPr>
          <p:cNvPr id="381" name="Google Shape;381;g1bf8b29c430_2_84"/>
          <p:cNvSpPr/>
          <p:nvPr/>
        </p:nvSpPr>
        <p:spPr>
          <a:xfrm>
            <a:off x="6105525" y="2197501"/>
            <a:ext cx="2870185" cy="1111785"/>
          </a:xfrm>
          <a:prstGeom prst="wedgeRectCallout">
            <a:avLst>
              <a:gd name="adj1" fmla="val -120114"/>
              <a:gd name="adj2" fmla="val -429"/>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両端と底のバー：</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幅からマニュアルで相手との距離推定，</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敵の幅を800mmと想定，</a:t>
            </a:r>
            <a:endParaRPr sz="1800" b="0" i="0" u="none" strike="noStrike" cap="none">
              <a:solidFill>
                <a:srgbClr val="262626"/>
              </a:solidFill>
              <a:latin typeface="Arial"/>
              <a:ea typeface="Arial"/>
              <a:cs typeface="Arial"/>
              <a:sym typeface="Arial"/>
            </a:endParaRPr>
          </a:p>
        </p:txBody>
      </p:sp>
      <p:sp>
        <p:nvSpPr>
          <p:cNvPr id="382" name="Google Shape;382;g1bf8b29c430_2_84"/>
          <p:cNvSpPr/>
          <p:nvPr/>
        </p:nvSpPr>
        <p:spPr>
          <a:xfrm>
            <a:off x="6105525" y="3547427"/>
            <a:ext cx="2859000" cy="957000"/>
          </a:xfrm>
          <a:prstGeom prst="wedgeRectCallout">
            <a:avLst>
              <a:gd name="adj1" fmla="val -147124"/>
              <a:gd name="adj2" fmla="val -103177"/>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サイト中心：</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着弾高さ，</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現在の回転数から概算，</a:t>
            </a:r>
            <a:endParaRPr sz="1800" b="0" i="0" u="none" strike="noStrike" cap="none">
              <a:solidFill>
                <a:srgbClr val="262626"/>
              </a:solidFill>
              <a:latin typeface="Arial"/>
              <a:ea typeface="Arial"/>
              <a:cs typeface="Arial"/>
              <a:sym typeface="Arial"/>
            </a:endParaRPr>
          </a:p>
        </p:txBody>
      </p:sp>
      <p:grpSp>
        <p:nvGrpSpPr>
          <p:cNvPr id="383" name="Google Shape;383;g1bf8b29c430_2_84"/>
          <p:cNvGrpSpPr/>
          <p:nvPr/>
        </p:nvGrpSpPr>
        <p:grpSpPr>
          <a:xfrm rot="-3070404">
            <a:off x="434006" y="3897238"/>
            <a:ext cx="729794" cy="691424"/>
            <a:chOff x="490511" y="3364611"/>
            <a:chExt cx="635671" cy="758353"/>
          </a:xfrm>
        </p:grpSpPr>
        <p:sp>
          <p:nvSpPr>
            <p:cNvPr id="384" name="Google Shape;384;g1bf8b29c430_2_84"/>
            <p:cNvSpPr/>
            <p:nvPr/>
          </p:nvSpPr>
          <p:spPr>
            <a:xfrm>
              <a:off x="490511" y="3487293"/>
              <a:ext cx="635671" cy="635671"/>
            </a:xfrm>
            <a:prstGeom prst="roundRect">
              <a:avLst>
                <a:gd name="adj" fmla="val 16667"/>
              </a:avLst>
            </a:prstGeom>
            <a:solidFill>
              <a:schemeClr val="accen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85" name="Google Shape;385;g1bf8b29c430_2_84"/>
            <p:cNvSpPr/>
            <p:nvPr/>
          </p:nvSpPr>
          <p:spPr>
            <a:xfrm>
              <a:off x="584922" y="3364611"/>
              <a:ext cx="446848" cy="223424"/>
            </a:xfrm>
            <a:prstGeom prst="roundRect">
              <a:avLst>
                <a:gd name="adj" fmla="val 16667"/>
              </a:avLst>
            </a:prstGeom>
            <a:solidFill>
              <a:srgbClr val="00B0F0"/>
            </a:solid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386" name="Google Shape;386;g1bf8b29c430_2_84"/>
          <p:cNvSpPr/>
          <p:nvPr/>
        </p:nvSpPr>
        <p:spPr>
          <a:xfrm>
            <a:off x="4738575" y="4979800"/>
            <a:ext cx="4237200" cy="1688700"/>
          </a:xfrm>
          <a:prstGeom prst="wedgeRectCallout">
            <a:avLst>
              <a:gd name="adj1" fmla="val -48531"/>
              <a:gd name="adj2" fmla="val -66832"/>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残弾数：</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位置センサから残断概算射出数表示（or 射出数カウント），</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微小となったら色変更．</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次弾までの時間：</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固定秒数のカウント，</a:t>
            </a:r>
            <a:endParaRPr sz="2200" b="0" i="0" u="none" strike="noStrike" cap="none">
              <a:solidFill>
                <a:srgbClr val="262626"/>
              </a:solidFill>
              <a:latin typeface="Arial"/>
              <a:ea typeface="Arial"/>
              <a:cs typeface="Arial"/>
              <a:sym typeface="Arial"/>
            </a:endParaRPr>
          </a:p>
        </p:txBody>
      </p:sp>
      <p:sp>
        <p:nvSpPr>
          <p:cNvPr id="387" name="Google Shape;387;g1bf8b29c430_2_84"/>
          <p:cNvSpPr/>
          <p:nvPr/>
        </p:nvSpPr>
        <p:spPr>
          <a:xfrm>
            <a:off x="251125" y="4979800"/>
            <a:ext cx="4237200" cy="1688700"/>
          </a:xfrm>
          <a:prstGeom prst="wedgeRectCallout">
            <a:avLst>
              <a:gd name="adj1" fmla="val -31143"/>
              <a:gd name="adj2" fmla="val -93625"/>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急所方向の表示：</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進行方向を上，微小となったら色変更</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残体力の表示：</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ヒットの際にカウントダウン，</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微小となったら色変更，</a:t>
            </a:r>
            <a:endParaRPr sz="1800" b="0" i="0" u="none" strike="noStrike" cap="none">
              <a:solidFill>
                <a:srgbClr val="262626"/>
              </a:solidFill>
              <a:latin typeface="Arial"/>
              <a:ea typeface="Arial"/>
              <a:cs typeface="Arial"/>
              <a:sym typeface="Arial"/>
            </a:endParaRPr>
          </a:p>
        </p:txBody>
      </p:sp>
      <p:grpSp>
        <p:nvGrpSpPr>
          <p:cNvPr id="388" name="Google Shape;388;g1bf8b29c430_2_84"/>
          <p:cNvGrpSpPr/>
          <p:nvPr/>
        </p:nvGrpSpPr>
        <p:grpSpPr>
          <a:xfrm>
            <a:off x="2137933" y="2475975"/>
            <a:ext cx="1931751" cy="1071443"/>
            <a:chOff x="2137932" y="1988840"/>
            <a:chExt cx="1931751" cy="1071443"/>
          </a:xfrm>
        </p:grpSpPr>
        <p:cxnSp>
          <p:nvCxnSpPr>
            <p:cNvPr id="389" name="Google Shape;389;g1bf8b29c430_2_84"/>
            <p:cNvCxnSpPr/>
            <p:nvPr/>
          </p:nvCxnSpPr>
          <p:spPr>
            <a:xfrm>
              <a:off x="2137932" y="2582965"/>
              <a:ext cx="1931751" cy="0"/>
            </a:xfrm>
            <a:prstGeom prst="straightConnector1">
              <a:avLst/>
            </a:prstGeom>
            <a:noFill/>
            <a:ln w="9525" cap="flat" cmpd="sng">
              <a:solidFill>
                <a:srgbClr val="FF0000"/>
              </a:solidFill>
              <a:prstDash val="solid"/>
              <a:round/>
              <a:headEnd type="none" w="sm" len="sm"/>
              <a:tailEnd type="none" w="sm" len="sm"/>
            </a:ln>
          </p:spPr>
        </p:cxnSp>
        <p:cxnSp>
          <p:nvCxnSpPr>
            <p:cNvPr id="390" name="Google Shape;390;g1bf8b29c430_2_84"/>
            <p:cNvCxnSpPr>
              <a:stCxn id="391" idx="4"/>
              <a:endCxn id="391" idx="0"/>
            </p:cNvCxnSpPr>
            <p:nvPr/>
          </p:nvCxnSpPr>
          <p:spPr>
            <a:xfrm rot="10800000">
              <a:off x="3120278" y="2415060"/>
              <a:ext cx="0" cy="311100"/>
            </a:xfrm>
            <a:prstGeom prst="straightConnector1">
              <a:avLst/>
            </a:prstGeom>
            <a:noFill/>
            <a:ln w="9525" cap="flat" cmpd="sng">
              <a:solidFill>
                <a:srgbClr val="FF0000"/>
              </a:solidFill>
              <a:prstDash val="solid"/>
              <a:round/>
              <a:headEnd type="none" w="sm" len="sm"/>
              <a:tailEnd type="none" w="sm" len="sm"/>
            </a:ln>
          </p:spPr>
        </p:cxnSp>
        <p:cxnSp>
          <p:nvCxnSpPr>
            <p:cNvPr id="392" name="Google Shape;392;g1bf8b29c430_2_84"/>
            <p:cNvCxnSpPr/>
            <p:nvPr/>
          </p:nvCxnSpPr>
          <p:spPr>
            <a:xfrm>
              <a:off x="2137932" y="1988840"/>
              <a:ext cx="0" cy="1071443"/>
            </a:xfrm>
            <a:prstGeom prst="straightConnector1">
              <a:avLst/>
            </a:prstGeom>
            <a:noFill/>
            <a:ln w="9525" cap="flat" cmpd="sng">
              <a:solidFill>
                <a:srgbClr val="FF0000"/>
              </a:solidFill>
              <a:prstDash val="solid"/>
              <a:round/>
              <a:headEnd type="none" w="sm" len="sm"/>
              <a:tailEnd type="none" w="sm" len="sm"/>
            </a:ln>
          </p:spPr>
        </p:cxnSp>
        <p:cxnSp>
          <p:nvCxnSpPr>
            <p:cNvPr id="393" name="Google Shape;393;g1bf8b29c430_2_84"/>
            <p:cNvCxnSpPr/>
            <p:nvPr/>
          </p:nvCxnSpPr>
          <p:spPr>
            <a:xfrm>
              <a:off x="4069682" y="1988840"/>
              <a:ext cx="0" cy="1071443"/>
            </a:xfrm>
            <a:prstGeom prst="straightConnector1">
              <a:avLst/>
            </a:prstGeom>
            <a:noFill/>
            <a:ln w="9525" cap="flat" cmpd="sng">
              <a:solidFill>
                <a:srgbClr val="FF0000"/>
              </a:solidFill>
              <a:prstDash val="solid"/>
              <a:round/>
              <a:headEnd type="none" w="sm" len="sm"/>
              <a:tailEnd type="none" w="sm" len="sm"/>
            </a:ln>
          </p:spPr>
        </p:cxnSp>
        <p:sp>
          <p:nvSpPr>
            <p:cNvPr id="391" name="Google Shape;391;g1bf8b29c430_2_84"/>
            <p:cNvSpPr/>
            <p:nvPr/>
          </p:nvSpPr>
          <p:spPr>
            <a:xfrm>
              <a:off x="2964700" y="2415004"/>
              <a:ext cx="311156" cy="311156"/>
            </a:xfrm>
            <a:prstGeom prst="ellipse">
              <a:avLst/>
            </a:prstGeom>
            <a:noFill/>
            <a:ln w="127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94" name="Google Shape;394;g1bf8b29c430_2_84"/>
            <p:cNvCxnSpPr/>
            <p:nvPr/>
          </p:nvCxnSpPr>
          <p:spPr>
            <a:xfrm>
              <a:off x="2137932" y="3060283"/>
              <a:ext cx="1931751" cy="0"/>
            </a:xfrm>
            <a:prstGeom prst="straightConnector1">
              <a:avLst/>
            </a:prstGeom>
            <a:noFill/>
            <a:ln w="9525" cap="flat" cmpd="sng">
              <a:solidFill>
                <a:srgbClr val="FF0000"/>
              </a:solidFill>
              <a:prstDash val="solid"/>
              <a:round/>
              <a:headEnd type="none" w="sm" len="sm"/>
              <a:tailEnd type="none" w="sm" len="sm"/>
            </a:ln>
          </p:spPr>
        </p:cxnSp>
      </p:grpSp>
      <p:sp>
        <p:nvSpPr>
          <p:cNvPr id="395" name="Google Shape;395;g1bf8b29c430_2_84"/>
          <p:cNvSpPr/>
          <p:nvPr/>
        </p:nvSpPr>
        <p:spPr>
          <a:xfrm>
            <a:off x="6105525" y="876300"/>
            <a:ext cx="2970300" cy="1027200"/>
          </a:xfrm>
          <a:prstGeom prst="wedgeRectCallout">
            <a:avLst>
              <a:gd name="adj1" fmla="val -56561"/>
              <a:gd name="adj2" fmla="val -19552"/>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電池バー：</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バッテリー電圧から概算，</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微小となったら色変更，</a:t>
            </a:r>
            <a:endParaRPr sz="1800" b="0" i="0" u="none" strike="noStrike" cap="none">
              <a:solidFill>
                <a:srgbClr val="262626"/>
              </a:solidFill>
              <a:latin typeface="Arial"/>
              <a:ea typeface="Arial"/>
              <a:cs typeface="Arial"/>
              <a:sym typeface="Arial"/>
            </a:endParaRPr>
          </a:p>
        </p:txBody>
      </p:sp>
      <p:sp>
        <p:nvSpPr>
          <p:cNvPr id="396" name="Google Shape;396;g1bf8b29c430_2_84"/>
          <p:cNvSpPr txBox="1"/>
          <p:nvPr/>
        </p:nvSpPr>
        <p:spPr>
          <a:xfrm>
            <a:off x="603702" y="4094107"/>
            <a:ext cx="705469" cy="4103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262626"/>
                </a:solidFill>
                <a:latin typeface="Arial"/>
                <a:ea typeface="Arial"/>
                <a:cs typeface="Arial"/>
                <a:sym typeface="Arial"/>
              </a:rPr>
              <a:t>3/4</a:t>
            </a:r>
            <a:endParaRPr sz="1400" b="0" i="0" u="none" strike="noStrike" cap="none">
              <a:solidFill>
                <a:srgbClr val="262626"/>
              </a:solidFill>
              <a:latin typeface="Arial"/>
              <a:ea typeface="Arial"/>
              <a:cs typeface="Arial"/>
              <a:sym typeface="Arial"/>
            </a:endParaRPr>
          </a:p>
        </p:txBody>
      </p:sp>
      <p:sp>
        <p:nvSpPr>
          <p:cNvPr id="397" name="Google Shape;397;g1bf8b29c430_2_84"/>
          <p:cNvSpPr/>
          <p:nvPr/>
        </p:nvSpPr>
        <p:spPr>
          <a:xfrm>
            <a:off x="4591326" y="4210752"/>
            <a:ext cx="517116" cy="517117"/>
          </a:xfrm>
          <a:prstGeom prst="ellipse">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98" name="Google Shape;398;g1bf8b29c430_2_84"/>
          <p:cNvSpPr/>
          <p:nvPr/>
        </p:nvSpPr>
        <p:spPr>
          <a:xfrm rot="-649815">
            <a:off x="327479" y="2763933"/>
            <a:ext cx="728927" cy="408555"/>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ja-JP" sz="1400" b="0" i="0" u="none" strike="noStrike" cap="none">
                <a:solidFill>
                  <a:srgbClr val="262626"/>
                </a:solidFill>
                <a:latin typeface="Arial"/>
                <a:ea typeface="Arial"/>
                <a:cs typeface="Arial"/>
                <a:sym typeface="Arial"/>
              </a:rPr>
              <a:t>地平線</a:t>
            </a:r>
            <a:endParaRPr sz="1400" b="0" i="0" u="none" strike="noStrike" cap="none">
              <a:solidFill>
                <a:srgbClr val="262626"/>
              </a:solidFill>
              <a:latin typeface="Arial"/>
              <a:ea typeface="Arial"/>
              <a:cs typeface="Arial"/>
              <a:sym typeface="Arial"/>
            </a:endParaRPr>
          </a:p>
        </p:txBody>
      </p:sp>
      <p:sp>
        <p:nvSpPr>
          <p:cNvPr id="399" name="Google Shape;399;g1bf8b29c430_2_84"/>
          <p:cNvSpPr/>
          <p:nvPr/>
        </p:nvSpPr>
        <p:spPr>
          <a:xfrm>
            <a:off x="1871864" y="1119792"/>
            <a:ext cx="2511928" cy="227676"/>
          </a:xfrm>
          <a:prstGeom prst="roundRect">
            <a:avLst>
              <a:gd name="adj" fmla="val 16667"/>
            </a:avLst>
          </a:prstGeom>
          <a:solidFill>
            <a:srgbClr val="FF0000"/>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00" name="Google Shape;400;g1bf8b29c430_2_84"/>
          <p:cNvSpPr/>
          <p:nvPr/>
        </p:nvSpPr>
        <p:spPr>
          <a:xfrm>
            <a:off x="4585540" y="4274296"/>
            <a:ext cx="522900" cy="41036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262626"/>
                </a:solidFill>
                <a:latin typeface="Arial"/>
                <a:ea typeface="Arial"/>
                <a:cs typeface="Arial"/>
                <a:sym typeface="Arial"/>
              </a:rPr>
              <a:t>3.0s</a:t>
            </a:r>
            <a:endParaRPr sz="1400" b="0" i="0" u="none" strike="noStrike" cap="none">
              <a:solidFill>
                <a:srgbClr val="000000"/>
              </a:solidFill>
              <a:latin typeface="Arial"/>
              <a:ea typeface="Arial"/>
              <a:cs typeface="Arial"/>
              <a:sym typeface="Arial"/>
            </a:endParaRPr>
          </a:p>
        </p:txBody>
      </p:sp>
      <p:sp>
        <p:nvSpPr>
          <p:cNvPr id="401" name="Google Shape;401;g1bf8b29c430_2_84"/>
          <p:cNvSpPr/>
          <p:nvPr/>
        </p:nvSpPr>
        <p:spPr>
          <a:xfrm>
            <a:off x="6105525" y="119767"/>
            <a:ext cx="2870185" cy="555893"/>
          </a:xfrm>
          <a:prstGeom prst="wedgeRectCallout">
            <a:avLst>
              <a:gd name="adj1" fmla="val -127082"/>
              <a:gd name="adj2" fmla="val 119267"/>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ja-JP" sz="1800" b="0" i="0" u="none" strike="noStrike" cap="none">
                <a:solidFill>
                  <a:srgbClr val="262626"/>
                </a:solidFill>
                <a:latin typeface="Arial"/>
                <a:ea typeface="Arial"/>
                <a:cs typeface="Arial"/>
                <a:sym typeface="Arial"/>
              </a:rPr>
              <a:t>アラート表示：</a:t>
            </a:r>
            <a:endParaRPr sz="1800" b="0" i="0" u="none" strike="noStrike" cap="none">
              <a:solidFill>
                <a:srgbClr val="262626"/>
              </a:solidFill>
              <a:latin typeface="Arial"/>
              <a:ea typeface="Arial"/>
              <a:cs typeface="Arial"/>
              <a:sym typeface="Arial"/>
            </a:endParaRPr>
          </a:p>
        </p:txBody>
      </p:sp>
      <p:sp>
        <p:nvSpPr>
          <p:cNvPr id="402" name="Google Shape;402;g1bf8b29c430_2_84"/>
          <p:cNvSpPr txBox="1"/>
          <p:nvPr/>
        </p:nvSpPr>
        <p:spPr>
          <a:xfrm>
            <a:off x="445092" y="280791"/>
            <a:ext cx="46362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全体構成ー通信/制御系</a:t>
            </a:r>
            <a:endParaRPr sz="2400" b="1" i="0" u="sng"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grpSp>
        <p:nvGrpSpPr>
          <p:cNvPr id="9" name="グループ化 8">
            <a:extLst>
              <a:ext uri="{FF2B5EF4-FFF2-40B4-BE49-F238E27FC236}">
                <a16:creationId xmlns:a16="http://schemas.microsoft.com/office/drawing/2014/main" id="{4F86AD49-DF85-A521-E704-D2A6AB6D654B}"/>
              </a:ext>
            </a:extLst>
          </p:cNvPr>
          <p:cNvGrpSpPr/>
          <p:nvPr/>
        </p:nvGrpSpPr>
        <p:grpSpPr>
          <a:xfrm>
            <a:off x="180703" y="90738"/>
            <a:ext cx="8733141" cy="6703750"/>
            <a:chOff x="180703" y="90738"/>
            <a:chExt cx="8733141" cy="6703750"/>
          </a:xfrm>
        </p:grpSpPr>
        <p:grpSp>
          <p:nvGrpSpPr>
            <p:cNvPr id="407" name="Google Shape;407;p8"/>
            <p:cNvGrpSpPr/>
            <p:nvPr/>
          </p:nvGrpSpPr>
          <p:grpSpPr>
            <a:xfrm>
              <a:off x="4617723" y="5222968"/>
              <a:ext cx="3961674" cy="1238742"/>
              <a:chOff x="4617723" y="5222968"/>
              <a:chExt cx="3961674" cy="1238742"/>
            </a:xfrm>
          </p:grpSpPr>
          <p:grpSp>
            <p:nvGrpSpPr>
              <p:cNvPr id="408" name="Google Shape;408;p8"/>
              <p:cNvGrpSpPr/>
              <p:nvPr/>
            </p:nvGrpSpPr>
            <p:grpSpPr>
              <a:xfrm>
                <a:off x="6761492" y="5984968"/>
                <a:ext cx="1817905" cy="407938"/>
                <a:chOff x="6651954" y="5989730"/>
                <a:chExt cx="1817905" cy="407938"/>
              </a:xfrm>
            </p:grpSpPr>
            <p:grpSp>
              <p:nvGrpSpPr>
                <p:cNvPr id="409" name="Google Shape;409;p8"/>
                <p:cNvGrpSpPr/>
                <p:nvPr/>
              </p:nvGrpSpPr>
              <p:grpSpPr>
                <a:xfrm>
                  <a:off x="7273326" y="5989730"/>
                  <a:ext cx="1196533" cy="407938"/>
                  <a:chOff x="7737930" y="5003579"/>
                  <a:chExt cx="1196533" cy="407938"/>
                </a:xfrm>
              </p:grpSpPr>
              <p:sp>
                <p:nvSpPr>
                  <p:cNvPr id="410" name="Google Shape;410;p8"/>
                  <p:cNvSpPr/>
                  <p:nvPr/>
                </p:nvSpPr>
                <p:spPr>
                  <a:xfrm>
                    <a:off x="7737930" y="5072383"/>
                    <a:ext cx="697998" cy="270330"/>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エンコーダ</a:t>
                    </a:r>
                    <a:endParaRPr sz="800" b="0" i="0" u="none" strike="noStrike" cap="none">
                      <a:solidFill>
                        <a:schemeClr val="dk1"/>
                      </a:solidFill>
                      <a:latin typeface="Arial"/>
                      <a:ea typeface="Arial"/>
                      <a:cs typeface="Arial"/>
                      <a:sym typeface="Arial"/>
                    </a:endParaRPr>
                  </a:p>
                </p:txBody>
              </p:sp>
              <p:sp>
                <p:nvSpPr>
                  <p:cNvPr id="411" name="Google Shape;411;p8"/>
                  <p:cNvSpPr/>
                  <p:nvPr/>
                </p:nvSpPr>
                <p:spPr>
                  <a:xfrm>
                    <a:off x="8389658" y="5003579"/>
                    <a:ext cx="544805" cy="407938"/>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モータ(足)</a:t>
                    </a:r>
                    <a:endParaRPr sz="800" b="0" i="0" u="none" strike="noStrike" cap="none">
                      <a:solidFill>
                        <a:schemeClr val="dk1"/>
                      </a:solidFill>
                      <a:latin typeface="Arial"/>
                      <a:ea typeface="Arial"/>
                      <a:cs typeface="Arial"/>
                      <a:sym typeface="Arial"/>
                    </a:endParaRPr>
                  </a:p>
                </p:txBody>
              </p:sp>
            </p:grpSp>
            <p:sp>
              <p:nvSpPr>
                <p:cNvPr id="412" name="Google Shape;412;p8"/>
                <p:cNvSpPr/>
                <p:nvPr/>
              </p:nvSpPr>
              <p:spPr>
                <a:xfrm>
                  <a:off x="6651954" y="6058534"/>
                  <a:ext cx="375249" cy="270330"/>
                </a:xfrm>
                <a:prstGeom prst="rect">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MD</a:t>
                  </a:r>
                  <a:endParaRPr sz="800" b="0" i="0" u="none" strike="noStrike" cap="none">
                    <a:solidFill>
                      <a:schemeClr val="dk1"/>
                    </a:solidFill>
                    <a:latin typeface="Arial"/>
                    <a:ea typeface="Arial"/>
                    <a:cs typeface="Arial"/>
                    <a:sym typeface="Arial"/>
                  </a:endParaRPr>
                </a:p>
              </p:txBody>
            </p:sp>
            <p:cxnSp>
              <p:nvCxnSpPr>
                <p:cNvPr id="413" name="Google Shape;413;p8"/>
                <p:cNvCxnSpPr>
                  <a:stCxn id="412" idx="2"/>
                  <a:endCxn id="411" idx="2"/>
                </p:cNvCxnSpPr>
                <p:nvPr/>
              </p:nvCxnSpPr>
              <p:spPr>
                <a:xfrm rot="-5400000" flipH="1">
                  <a:off x="7484129" y="5684314"/>
                  <a:ext cx="68700" cy="1357800"/>
                </a:xfrm>
                <a:prstGeom prst="bentConnector3">
                  <a:avLst>
                    <a:gd name="adj1" fmla="val 265222"/>
                  </a:avLst>
                </a:prstGeom>
                <a:noFill/>
                <a:ln w="19050" cap="flat" cmpd="sng">
                  <a:solidFill>
                    <a:schemeClr val="dk1"/>
                  </a:solidFill>
                  <a:prstDash val="solid"/>
                  <a:round/>
                  <a:headEnd type="none" w="sm" len="sm"/>
                  <a:tailEnd type="triangle" w="med" len="med"/>
                </a:ln>
              </p:spPr>
            </p:cxnSp>
          </p:grpSp>
          <p:grpSp>
            <p:nvGrpSpPr>
              <p:cNvPr id="414" name="Google Shape;414;p8"/>
              <p:cNvGrpSpPr/>
              <p:nvPr/>
            </p:nvGrpSpPr>
            <p:grpSpPr>
              <a:xfrm>
                <a:off x="6761492" y="5222968"/>
                <a:ext cx="1817905" cy="407938"/>
                <a:chOff x="6651954" y="5989730"/>
                <a:chExt cx="1817905" cy="407938"/>
              </a:xfrm>
            </p:grpSpPr>
            <p:grpSp>
              <p:nvGrpSpPr>
                <p:cNvPr id="415" name="Google Shape;415;p8"/>
                <p:cNvGrpSpPr/>
                <p:nvPr/>
              </p:nvGrpSpPr>
              <p:grpSpPr>
                <a:xfrm>
                  <a:off x="7273326" y="5989730"/>
                  <a:ext cx="1196533" cy="407938"/>
                  <a:chOff x="7737930" y="5003579"/>
                  <a:chExt cx="1196533" cy="407938"/>
                </a:xfrm>
              </p:grpSpPr>
              <p:sp>
                <p:nvSpPr>
                  <p:cNvPr id="416" name="Google Shape;416;p8"/>
                  <p:cNvSpPr/>
                  <p:nvPr/>
                </p:nvSpPr>
                <p:spPr>
                  <a:xfrm>
                    <a:off x="7737930" y="5072383"/>
                    <a:ext cx="697998" cy="270330"/>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エンコーダ</a:t>
                    </a:r>
                    <a:endParaRPr sz="800" b="0" i="0" u="none" strike="noStrike" cap="none">
                      <a:solidFill>
                        <a:schemeClr val="dk1"/>
                      </a:solidFill>
                      <a:latin typeface="Arial"/>
                      <a:ea typeface="Arial"/>
                      <a:cs typeface="Arial"/>
                      <a:sym typeface="Arial"/>
                    </a:endParaRPr>
                  </a:p>
                </p:txBody>
              </p:sp>
              <p:sp>
                <p:nvSpPr>
                  <p:cNvPr id="417" name="Google Shape;417;p8"/>
                  <p:cNvSpPr/>
                  <p:nvPr/>
                </p:nvSpPr>
                <p:spPr>
                  <a:xfrm>
                    <a:off x="8389658" y="5003579"/>
                    <a:ext cx="544805" cy="407938"/>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モータ(足)</a:t>
                    </a:r>
                    <a:endParaRPr sz="800" b="0" i="0" u="none" strike="noStrike" cap="none">
                      <a:solidFill>
                        <a:schemeClr val="dk1"/>
                      </a:solidFill>
                      <a:latin typeface="Arial"/>
                      <a:ea typeface="Arial"/>
                      <a:cs typeface="Arial"/>
                      <a:sym typeface="Arial"/>
                    </a:endParaRPr>
                  </a:p>
                </p:txBody>
              </p:sp>
            </p:grpSp>
            <p:sp>
              <p:nvSpPr>
                <p:cNvPr id="418" name="Google Shape;418;p8"/>
                <p:cNvSpPr/>
                <p:nvPr/>
              </p:nvSpPr>
              <p:spPr>
                <a:xfrm>
                  <a:off x="6651954" y="6058534"/>
                  <a:ext cx="375249" cy="270330"/>
                </a:xfrm>
                <a:prstGeom prst="rect">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MD</a:t>
                  </a:r>
                  <a:endParaRPr sz="800" b="0" i="0" u="none" strike="noStrike" cap="none">
                    <a:solidFill>
                      <a:schemeClr val="dk1"/>
                    </a:solidFill>
                    <a:latin typeface="Arial"/>
                    <a:ea typeface="Arial"/>
                    <a:cs typeface="Arial"/>
                    <a:sym typeface="Arial"/>
                  </a:endParaRPr>
                </a:p>
              </p:txBody>
            </p:sp>
            <p:cxnSp>
              <p:nvCxnSpPr>
                <p:cNvPr id="419" name="Google Shape;419;p8"/>
                <p:cNvCxnSpPr>
                  <a:stCxn id="418" idx="2"/>
                  <a:endCxn id="417" idx="2"/>
                </p:cNvCxnSpPr>
                <p:nvPr/>
              </p:nvCxnSpPr>
              <p:spPr>
                <a:xfrm rot="-5400000" flipH="1">
                  <a:off x="7484129" y="5684314"/>
                  <a:ext cx="68700" cy="1357800"/>
                </a:xfrm>
                <a:prstGeom prst="bentConnector3">
                  <a:avLst>
                    <a:gd name="adj1" fmla="val 324389"/>
                  </a:avLst>
                </a:prstGeom>
                <a:noFill/>
                <a:ln w="19050" cap="flat" cmpd="sng">
                  <a:solidFill>
                    <a:schemeClr val="dk1"/>
                  </a:solidFill>
                  <a:prstDash val="solid"/>
                  <a:round/>
                  <a:headEnd type="none" w="sm" len="sm"/>
                  <a:tailEnd type="triangle" w="med" len="med"/>
                </a:ln>
              </p:spPr>
            </p:cxnSp>
          </p:grpSp>
          <p:grpSp>
            <p:nvGrpSpPr>
              <p:cNvPr id="420" name="Google Shape;420;p8"/>
              <p:cNvGrpSpPr/>
              <p:nvPr/>
            </p:nvGrpSpPr>
            <p:grpSpPr>
              <a:xfrm>
                <a:off x="4617723" y="6053772"/>
                <a:ext cx="1817905" cy="407938"/>
                <a:chOff x="6651954" y="5989730"/>
                <a:chExt cx="1817905" cy="407938"/>
              </a:xfrm>
            </p:grpSpPr>
            <p:grpSp>
              <p:nvGrpSpPr>
                <p:cNvPr id="421" name="Google Shape;421;p8"/>
                <p:cNvGrpSpPr/>
                <p:nvPr/>
              </p:nvGrpSpPr>
              <p:grpSpPr>
                <a:xfrm>
                  <a:off x="7273326" y="5989730"/>
                  <a:ext cx="1196533" cy="407938"/>
                  <a:chOff x="7737930" y="5003579"/>
                  <a:chExt cx="1196533" cy="407938"/>
                </a:xfrm>
              </p:grpSpPr>
              <p:sp>
                <p:nvSpPr>
                  <p:cNvPr id="422" name="Google Shape;422;p8"/>
                  <p:cNvSpPr/>
                  <p:nvPr/>
                </p:nvSpPr>
                <p:spPr>
                  <a:xfrm>
                    <a:off x="7737930" y="5072383"/>
                    <a:ext cx="697998" cy="270330"/>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エンコーダ</a:t>
                    </a:r>
                    <a:endParaRPr sz="800" b="0" i="0" u="none" strike="noStrike" cap="none">
                      <a:solidFill>
                        <a:schemeClr val="dk1"/>
                      </a:solidFill>
                      <a:latin typeface="Arial"/>
                      <a:ea typeface="Arial"/>
                      <a:cs typeface="Arial"/>
                      <a:sym typeface="Arial"/>
                    </a:endParaRPr>
                  </a:p>
                </p:txBody>
              </p:sp>
              <p:sp>
                <p:nvSpPr>
                  <p:cNvPr id="423" name="Google Shape;423;p8"/>
                  <p:cNvSpPr/>
                  <p:nvPr/>
                </p:nvSpPr>
                <p:spPr>
                  <a:xfrm>
                    <a:off x="8389658" y="5003579"/>
                    <a:ext cx="544805" cy="407938"/>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モータ(足)</a:t>
                    </a:r>
                    <a:endParaRPr sz="800" b="0" i="0" u="none" strike="noStrike" cap="none">
                      <a:solidFill>
                        <a:schemeClr val="dk1"/>
                      </a:solidFill>
                      <a:latin typeface="Arial"/>
                      <a:ea typeface="Arial"/>
                      <a:cs typeface="Arial"/>
                      <a:sym typeface="Arial"/>
                    </a:endParaRPr>
                  </a:p>
                </p:txBody>
              </p:sp>
            </p:grpSp>
            <p:sp>
              <p:nvSpPr>
                <p:cNvPr id="424" name="Google Shape;424;p8"/>
                <p:cNvSpPr/>
                <p:nvPr/>
              </p:nvSpPr>
              <p:spPr>
                <a:xfrm>
                  <a:off x="6651954" y="6058534"/>
                  <a:ext cx="375249" cy="270330"/>
                </a:xfrm>
                <a:prstGeom prst="rect">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MD</a:t>
                  </a:r>
                  <a:endParaRPr sz="800" b="0" i="0" u="none" strike="noStrike" cap="none">
                    <a:solidFill>
                      <a:schemeClr val="dk1"/>
                    </a:solidFill>
                    <a:latin typeface="Arial"/>
                    <a:ea typeface="Arial"/>
                    <a:cs typeface="Arial"/>
                    <a:sym typeface="Arial"/>
                  </a:endParaRPr>
                </a:p>
              </p:txBody>
            </p:sp>
            <p:cxnSp>
              <p:nvCxnSpPr>
                <p:cNvPr id="425" name="Google Shape;425;p8"/>
                <p:cNvCxnSpPr>
                  <a:stCxn id="424" idx="2"/>
                  <a:endCxn id="423" idx="2"/>
                </p:cNvCxnSpPr>
                <p:nvPr/>
              </p:nvCxnSpPr>
              <p:spPr>
                <a:xfrm rot="-5400000" flipH="1">
                  <a:off x="7484129" y="5684314"/>
                  <a:ext cx="68700" cy="1357800"/>
                </a:xfrm>
                <a:prstGeom prst="bentConnector3">
                  <a:avLst>
                    <a:gd name="adj1" fmla="val 250530"/>
                  </a:avLst>
                </a:prstGeom>
                <a:noFill/>
                <a:ln w="19050" cap="flat" cmpd="sng">
                  <a:solidFill>
                    <a:schemeClr val="dk1"/>
                  </a:solidFill>
                  <a:prstDash val="solid"/>
                  <a:round/>
                  <a:headEnd type="none" w="sm" len="sm"/>
                  <a:tailEnd type="triangle" w="med" len="med"/>
                </a:ln>
              </p:spPr>
            </p:cxnSp>
          </p:grpSp>
          <p:grpSp>
            <p:nvGrpSpPr>
              <p:cNvPr id="426" name="Google Shape;426;p8"/>
              <p:cNvGrpSpPr/>
              <p:nvPr/>
            </p:nvGrpSpPr>
            <p:grpSpPr>
              <a:xfrm>
                <a:off x="4617723" y="5291772"/>
                <a:ext cx="1817905" cy="407938"/>
                <a:chOff x="6651954" y="5989730"/>
                <a:chExt cx="1817905" cy="407938"/>
              </a:xfrm>
            </p:grpSpPr>
            <p:grpSp>
              <p:nvGrpSpPr>
                <p:cNvPr id="427" name="Google Shape;427;p8"/>
                <p:cNvGrpSpPr/>
                <p:nvPr/>
              </p:nvGrpSpPr>
              <p:grpSpPr>
                <a:xfrm>
                  <a:off x="7273326" y="5989730"/>
                  <a:ext cx="1196533" cy="407938"/>
                  <a:chOff x="7737930" y="5003579"/>
                  <a:chExt cx="1196533" cy="407938"/>
                </a:xfrm>
              </p:grpSpPr>
              <p:sp>
                <p:nvSpPr>
                  <p:cNvPr id="428" name="Google Shape;428;p8"/>
                  <p:cNvSpPr/>
                  <p:nvPr/>
                </p:nvSpPr>
                <p:spPr>
                  <a:xfrm>
                    <a:off x="7737930" y="5072383"/>
                    <a:ext cx="697998" cy="270330"/>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エンコーダ</a:t>
                    </a:r>
                    <a:endParaRPr sz="800" b="0" i="0" u="none" strike="noStrike" cap="none">
                      <a:solidFill>
                        <a:schemeClr val="dk1"/>
                      </a:solidFill>
                      <a:latin typeface="Arial"/>
                      <a:ea typeface="Arial"/>
                      <a:cs typeface="Arial"/>
                      <a:sym typeface="Arial"/>
                    </a:endParaRPr>
                  </a:p>
                </p:txBody>
              </p:sp>
              <p:sp>
                <p:nvSpPr>
                  <p:cNvPr id="429" name="Google Shape;429;p8"/>
                  <p:cNvSpPr/>
                  <p:nvPr/>
                </p:nvSpPr>
                <p:spPr>
                  <a:xfrm>
                    <a:off x="8389658" y="5003579"/>
                    <a:ext cx="544805" cy="407938"/>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モータ(足)</a:t>
                    </a:r>
                    <a:endParaRPr sz="800" b="0" i="0" u="none" strike="noStrike" cap="none">
                      <a:solidFill>
                        <a:schemeClr val="dk1"/>
                      </a:solidFill>
                      <a:latin typeface="Arial"/>
                      <a:ea typeface="Arial"/>
                      <a:cs typeface="Arial"/>
                      <a:sym typeface="Arial"/>
                    </a:endParaRPr>
                  </a:p>
                </p:txBody>
              </p:sp>
            </p:grpSp>
            <p:sp>
              <p:nvSpPr>
                <p:cNvPr id="430" name="Google Shape;430;p8"/>
                <p:cNvSpPr/>
                <p:nvPr/>
              </p:nvSpPr>
              <p:spPr>
                <a:xfrm>
                  <a:off x="6651954" y="6058534"/>
                  <a:ext cx="375249" cy="270330"/>
                </a:xfrm>
                <a:prstGeom prst="rect">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MD</a:t>
                  </a:r>
                  <a:endParaRPr sz="800" b="0" i="0" u="none" strike="noStrike" cap="none">
                    <a:solidFill>
                      <a:schemeClr val="dk1"/>
                    </a:solidFill>
                    <a:latin typeface="Arial"/>
                    <a:ea typeface="Arial"/>
                    <a:cs typeface="Arial"/>
                    <a:sym typeface="Arial"/>
                  </a:endParaRPr>
                </a:p>
              </p:txBody>
            </p:sp>
            <p:cxnSp>
              <p:nvCxnSpPr>
                <p:cNvPr id="431" name="Google Shape;431;p8"/>
                <p:cNvCxnSpPr>
                  <a:stCxn id="430" idx="2"/>
                  <a:endCxn id="429" idx="2"/>
                </p:cNvCxnSpPr>
                <p:nvPr/>
              </p:nvCxnSpPr>
              <p:spPr>
                <a:xfrm rot="-5400000" flipH="1">
                  <a:off x="7484129" y="5684314"/>
                  <a:ext cx="68700" cy="1357800"/>
                </a:xfrm>
                <a:prstGeom prst="bentConnector3">
                  <a:avLst>
                    <a:gd name="adj1" fmla="val 407722"/>
                  </a:avLst>
                </a:prstGeom>
                <a:noFill/>
                <a:ln w="19050" cap="flat" cmpd="sng">
                  <a:solidFill>
                    <a:schemeClr val="dk1"/>
                  </a:solidFill>
                  <a:prstDash val="solid"/>
                  <a:round/>
                  <a:headEnd type="none" w="sm" len="sm"/>
                  <a:tailEnd type="triangle" w="med" len="med"/>
                </a:ln>
              </p:spPr>
            </p:cxnSp>
          </p:grpSp>
        </p:grpSp>
        <p:grpSp>
          <p:nvGrpSpPr>
            <p:cNvPr id="432" name="Google Shape;432;p8"/>
            <p:cNvGrpSpPr/>
            <p:nvPr/>
          </p:nvGrpSpPr>
          <p:grpSpPr>
            <a:xfrm>
              <a:off x="6879678" y="212802"/>
              <a:ext cx="1817905" cy="1155009"/>
              <a:chOff x="6761492" y="125960"/>
              <a:chExt cx="1817905" cy="1155009"/>
            </a:xfrm>
          </p:grpSpPr>
          <p:grpSp>
            <p:nvGrpSpPr>
              <p:cNvPr id="433" name="Google Shape;433;p8"/>
              <p:cNvGrpSpPr/>
              <p:nvPr/>
            </p:nvGrpSpPr>
            <p:grpSpPr>
              <a:xfrm>
                <a:off x="6761492" y="125960"/>
                <a:ext cx="1817905" cy="407938"/>
                <a:chOff x="6651954" y="5989730"/>
                <a:chExt cx="1817905" cy="407938"/>
              </a:xfrm>
            </p:grpSpPr>
            <p:grpSp>
              <p:nvGrpSpPr>
                <p:cNvPr id="434" name="Google Shape;434;p8"/>
                <p:cNvGrpSpPr/>
                <p:nvPr/>
              </p:nvGrpSpPr>
              <p:grpSpPr>
                <a:xfrm>
                  <a:off x="7273326" y="5989730"/>
                  <a:ext cx="1196533" cy="407938"/>
                  <a:chOff x="7737930" y="5003579"/>
                  <a:chExt cx="1196533" cy="407938"/>
                </a:xfrm>
              </p:grpSpPr>
              <p:sp>
                <p:nvSpPr>
                  <p:cNvPr id="435" name="Google Shape;435;p8"/>
                  <p:cNvSpPr/>
                  <p:nvPr/>
                </p:nvSpPr>
                <p:spPr>
                  <a:xfrm>
                    <a:off x="7737930" y="5072383"/>
                    <a:ext cx="697998" cy="270330"/>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エンコーダ</a:t>
                    </a:r>
                    <a:endParaRPr sz="800" b="0" i="0" u="none" strike="noStrike" cap="none">
                      <a:solidFill>
                        <a:schemeClr val="dk1"/>
                      </a:solidFill>
                      <a:latin typeface="Arial"/>
                      <a:ea typeface="Arial"/>
                      <a:cs typeface="Arial"/>
                      <a:sym typeface="Arial"/>
                    </a:endParaRPr>
                  </a:p>
                </p:txBody>
              </p:sp>
              <p:sp>
                <p:nvSpPr>
                  <p:cNvPr id="436" name="Google Shape;436;p8"/>
                  <p:cNvSpPr/>
                  <p:nvPr/>
                </p:nvSpPr>
                <p:spPr>
                  <a:xfrm>
                    <a:off x="8389658" y="5003579"/>
                    <a:ext cx="544805" cy="407938"/>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モータ(投射1)</a:t>
                    </a:r>
                    <a:endParaRPr sz="800" b="0" i="0" u="none" strike="noStrike" cap="none">
                      <a:solidFill>
                        <a:schemeClr val="dk1"/>
                      </a:solidFill>
                      <a:latin typeface="Arial"/>
                      <a:ea typeface="Arial"/>
                      <a:cs typeface="Arial"/>
                      <a:sym typeface="Arial"/>
                    </a:endParaRPr>
                  </a:p>
                </p:txBody>
              </p:sp>
            </p:grpSp>
            <p:sp>
              <p:nvSpPr>
                <p:cNvPr id="437" name="Google Shape;437;p8"/>
                <p:cNvSpPr/>
                <p:nvPr/>
              </p:nvSpPr>
              <p:spPr>
                <a:xfrm>
                  <a:off x="6651954" y="6058534"/>
                  <a:ext cx="375249" cy="270330"/>
                </a:xfrm>
                <a:prstGeom prst="rect">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MD</a:t>
                  </a:r>
                  <a:endParaRPr sz="800" b="0" i="0" u="none" strike="noStrike" cap="none">
                    <a:solidFill>
                      <a:schemeClr val="dk1"/>
                    </a:solidFill>
                    <a:latin typeface="Arial"/>
                    <a:ea typeface="Arial"/>
                    <a:cs typeface="Arial"/>
                    <a:sym typeface="Arial"/>
                  </a:endParaRPr>
                </a:p>
              </p:txBody>
            </p:sp>
            <p:cxnSp>
              <p:nvCxnSpPr>
                <p:cNvPr id="438" name="Google Shape;438;p8"/>
                <p:cNvCxnSpPr>
                  <a:stCxn id="437" idx="2"/>
                  <a:endCxn id="436" idx="2"/>
                </p:cNvCxnSpPr>
                <p:nvPr/>
              </p:nvCxnSpPr>
              <p:spPr>
                <a:xfrm rot="-5400000" flipH="1">
                  <a:off x="7484129" y="5684314"/>
                  <a:ext cx="68700" cy="1357800"/>
                </a:xfrm>
                <a:prstGeom prst="bentConnector3">
                  <a:avLst>
                    <a:gd name="adj1" fmla="val 364776"/>
                  </a:avLst>
                </a:prstGeom>
                <a:noFill/>
                <a:ln w="19050" cap="flat" cmpd="sng">
                  <a:solidFill>
                    <a:schemeClr val="dk1"/>
                  </a:solidFill>
                  <a:prstDash val="solid"/>
                  <a:round/>
                  <a:headEnd type="none" w="sm" len="sm"/>
                  <a:tailEnd type="triangle" w="med" len="med"/>
                </a:ln>
              </p:spPr>
            </p:cxnSp>
          </p:grpSp>
          <p:grpSp>
            <p:nvGrpSpPr>
              <p:cNvPr id="439" name="Google Shape;439;p8"/>
              <p:cNvGrpSpPr/>
              <p:nvPr/>
            </p:nvGrpSpPr>
            <p:grpSpPr>
              <a:xfrm>
                <a:off x="6761492" y="873031"/>
                <a:ext cx="1817905" cy="407938"/>
                <a:chOff x="6651954" y="5989730"/>
                <a:chExt cx="1817905" cy="407938"/>
              </a:xfrm>
            </p:grpSpPr>
            <p:grpSp>
              <p:nvGrpSpPr>
                <p:cNvPr id="440" name="Google Shape;440;p8"/>
                <p:cNvGrpSpPr/>
                <p:nvPr/>
              </p:nvGrpSpPr>
              <p:grpSpPr>
                <a:xfrm>
                  <a:off x="7273326" y="5989730"/>
                  <a:ext cx="1196533" cy="407938"/>
                  <a:chOff x="7737930" y="5003579"/>
                  <a:chExt cx="1196533" cy="407938"/>
                </a:xfrm>
              </p:grpSpPr>
              <p:sp>
                <p:nvSpPr>
                  <p:cNvPr id="441" name="Google Shape;441;p8"/>
                  <p:cNvSpPr/>
                  <p:nvPr/>
                </p:nvSpPr>
                <p:spPr>
                  <a:xfrm>
                    <a:off x="7737930" y="5072383"/>
                    <a:ext cx="697998" cy="270330"/>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エンコーダ</a:t>
                    </a:r>
                    <a:endParaRPr sz="800" b="0" i="0" u="none" strike="noStrike" cap="none">
                      <a:solidFill>
                        <a:schemeClr val="dk1"/>
                      </a:solidFill>
                      <a:latin typeface="Arial"/>
                      <a:ea typeface="Arial"/>
                      <a:cs typeface="Arial"/>
                      <a:sym typeface="Arial"/>
                    </a:endParaRPr>
                  </a:p>
                </p:txBody>
              </p:sp>
              <p:sp>
                <p:nvSpPr>
                  <p:cNvPr id="442" name="Google Shape;442;p8"/>
                  <p:cNvSpPr/>
                  <p:nvPr/>
                </p:nvSpPr>
                <p:spPr>
                  <a:xfrm>
                    <a:off x="8389658" y="5003579"/>
                    <a:ext cx="544805" cy="407938"/>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モータ(投射2)</a:t>
                    </a:r>
                    <a:endParaRPr sz="800" b="0" i="0" u="none" strike="noStrike" cap="none">
                      <a:solidFill>
                        <a:schemeClr val="dk1"/>
                      </a:solidFill>
                      <a:latin typeface="Arial"/>
                      <a:ea typeface="Arial"/>
                      <a:cs typeface="Arial"/>
                      <a:sym typeface="Arial"/>
                    </a:endParaRPr>
                  </a:p>
                </p:txBody>
              </p:sp>
            </p:grpSp>
            <p:sp>
              <p:nvSpPr>
                <p:cNvPr id="443" name="Google Shape;443;p8"/>
                <p:cNvSpPr/>
                <p:nvPr/>
              </p:nvSpPr>
              <p:spPr>
                <a:xfrm>
                  <a:off x="6651954" y="6058534"/>
                  <a:ext cx="375249" cy="270330"/>
                </a:xfrm>
                <a:prstGeom prst="rect">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MD</a:t>
                  </a:r>
                  <a:endParaRPr sz="800" b="0" i="0" u="none" strike="noStrike" cap="none">
                    <a:solidFill>
                      <a:schemeClr val="dk1"/>
                    </a:solidFill>
                    <a:latin typeface="Arial"/>
                    <a:ea typeface="Arial"/>
                    <a:cs typeface="Arial"/>
                    <a:sym typeface="Arial"/>
                  </a:endParaRPr>
                </a:p>
              </p:txBody>
            </p:sp>
            <p:cxnSp>
              <p:nvCxnSpPr>
                <p:cNvPr id="444" name="Google Shape;444;p8"/>
                <p:cNvCxnSpPr>
                  <a:stCxn id="443" idx="2"/>
                  <a:endCxn id="442" idx="2"/>
                </p:cNvCxnSpPr>
                <p:nvPr/>
              </p:nvCxnSpPr>
              <p:spPr>
                <a:xfrm rot="-5400000" flipH="1">
                  <a:off x="7484129" y="5684314"/>
                  <a:ext cx="68700" cy="1357800"/>
                </a:xfrm>
                <a:prstGeom prst="bentConnector3">
                  <a:avLst>
                    <a:gd name="adj1" fmla="val 340552"/>
                  </a:avLst>
                </a:prstGeom>
                <a:noFill/>
                <a:ln w="19050" cap="flat" cmpd="sng">
                  <a:solidFill>
                    <a:schemeClr val="dk1"/>
                  </a:solidFill>
                  <a:prstDash val="solid"/>
                  <a:round/>
                  <a:headEnd type="none" w="sm" len="sm"/>
                  <a:tailEnd type="triangle" w="med" len="med"/>
                </a:ln>
              </p:spPr>
            </p:cxnSp>
          </p:grpSp>
        </p:grpSp>
        <p:grpSp>
          <p:nvGrpSpPr>
            <p:cNvPr id="445" name="Google Shape;445;p8"/>
            <p:cNvGrpSpPr/>
            <p:nvPr/>
          </p:nvGrpSpPr>
          <p:grpSpPr>
            <a:xfrm>
              <a:off x="6879678" y="1839993"/>
              <a:ext cx="1817905" cy="1369165"/>
              <a:chOff x="6761492" y="1646834"/>
              <a:chExt cx="1817905" cy="1369165"/>
            </a:xfrm>
          </p:grpSpPr>
          <p:grpSp>
            <p:nvGrpSpPr>
              <p:cNvPr id="446" name="Google Shape;446;p8"/>
              <p:cNvGrpSpPr/>
              <p:nvPr/>
            </p:nvGrpSpPr>
            <p:grpSpPr>
              <a:xfrm>
                <a:off x="6761492" y="1646834"/>
                <a:ext cx="1817905" cy="407938"/>
                <a:chOff x="6651954" y="5989730"/>
                <a:chExt cx="1817905" cy="407938"/>
              </a:xfrm>
            </p:grpSpPr>
            <p:grpSp>
              <p:nvGrpSpPr>
                <p:cNvPr id="447" name="Google Shape;447;p8"/>
                <p:cNvGrpSpPr/>
                <p:nvPr/>
              </p:nvGrpSpPr>
              <p:grpSpPr>
                <a:xfrm>
                  <a:off x="7273326" y="5989730"/>
                  <a:ext cx="1196533" cy="407938"/>
                  <a:chOff x="7737930" y="5003579"/>
                  <a:chExt cx="1196533" cy="407938"/>
                </a:xfrm>
              </p:grpSpPr>
              <p:sp>
                <p:nvSpPr>
                  <p:cNvPr id="448" name="Google Shape;448;p8"/>
                  <p:cNvSpPr/>
                  <p:nvPr/>
                </p:nvSpPr>
                <p:spPr>
                  <a:xfrm>
                    <a:off x="7737930" y="5072383"/>
                    <a:ext cx="697998" cy="270330"/>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エンコーダ</a:t>
                    </a:r>
                    <a:endParaRPr sz="800" b="0" i="0" u="none" strike="noStrike" cap="none">
                      <a:solidFill>
                        <a:schemeClr val="dk1"/>
                      </a:solidFill>
                      <a:latin typeface="Arial"/>
                      <a:ea typeface="Arial"/>
                      <a:cs typeface="Arial"/>
                      <a:sym typeface="Arial"/>
                    </a:endParaRPr>
                  </a:p>
                </p:txBody>
              </p:sp>
              <p:sp>
                <p:nvSpPr>
                  <p:cNvPr id="449" name="Google Shape;449;p8"/>
                  <p:cNvSpPr/>
                  <p:nvPr/>
                </p:nvSpPr>
                <p:spPr>
                  <a:xfrm>
                    <a:off x="8389658" y="5003579"/>
                    <a:ext cx="544805" cy="407938"/>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モータ(装填)</a:t>
                    </a:r>
                    <a:endParaRPr sz="800" b="0" i="0" u="none" strike="noStrike" cap="none">
                      <a:solidFill>
                        <a:schemeClr val="dk1"/>
                      </a:solidFill>
                      <a:latin typeface="Arial"/>
                      <a:ea typeface="Arial"/>
                      <a:cs typeface="Arial"/>
                      <a:sym typeface="Arial"/>
                    </a:endParaRPr>
                  </a:p>
                </p:txBody>
              </p:sp>
            </p:grpSp>
            <p:sp>
              <p:nvSpPr>
                <p:cNvPr id="450" name="Google Shape;450;p8"/>
                <p:cNvSpPr/>
                <p:nvPr/>
              </p:nvSpPr>
              <p:spPr>
                <a:xfrm>
                  <a:off x="6651954" y="6058534"/>
                  <a:ext cx="375249" cy="270330"/>
                </a:xfrm>
                <a:prstGeom prst="rect">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MD</a:t>
                  </a:r>
                  <a:endParaRPr sz="800" b="0" i="0" u="none" strike="noStrike" cap="none">
                    <a:solidFill>
                      <a:schemeClr val="dk1"/>
                    </a:solidFill>
                    <a:latin typeface="Arial"/>
                    <a:ea typeface="Arial"/>
                    <a:cs typeface="Arial"/>
                    <a:sym typeface="Arial"/>
                  </a:endParaRPr>
                </a:p>
              </p:txBody>
            </p:sp>
            <p:cxnSp>
              <p:nvCxnSpPr>
                <p:cNvPr id="451" name="Google Shape;451;p8"/>
                <p:cNvCxnSpPr>
                  <a:stCxn id="450" idx="2"/>
                  <a:endCxn id="449" idx="2"/>
                </p:cNvCxnSpPr>
                <p:nvPr/>
              </p:nvCxnSpPr>
              <p:spPr>
                <a:xfrm rot="-5400000" flipH="1">
                  <a:off x="7484129" y="5684314"/>
                  <a:ext cx="68700" cy="1357800"/>
                </a:xfrm>
                <a:prstGeom prst="bentConnector3">
                  <a:avLst>
                    <a:gd name="adj1" fmla="val 299732"/>
                  </a:avLst>
                </a:prstGeom>
                <a:noFill/>
                <a:ln w="19050" cap="flat" cmpd="sng">
                  <a:solidFill>
                    <a:schemeClr val="dk1"/>
                  </a:solidFill>
                  <a:prstDash val="solid"/>
                  <a:round/>
                  <a:headEnd type="none" w="sm" len="sm"/>
                  <a:tailEnd type="triangle" w="med" len="med"/>
                </a:ln>
              </p:spPr>
            </p:cxnSp>
          </p:grpSp>
          <p:grpSp>
            <p:nvGrpSpPr>
              <p:cNvPr id="452" name="Google Shape;452;p8"/>
              <p:cNvGrpSpPr/>
              <p:nvPr/>
            </p:nvGrpSpPr>
            <p:grpSpPr>
              <a:xfrm>
                <a:off x="7640965" y="2374389"/>
                <a:ext cx="896484" cy="641610"/>
                <a:chOff x="4874029" y="1910975"/>
                <a:chExt cx="896484" cy="641610"/>
              </a:xfrm>
            </p:grpSpPr>
            <p:sp>
              <p:nvSpPr>
                <p:cNvPr id="453" name="Google Shape;453;p8"/>
                <p:cNvSpPr/>
                <p:nvPr/>
              </p:nvSpPr>
              <p:spPr>
                <a:xfrm>
                  <a:off x="4874029" y="1910975"/>
                  <a:ext cx="896484" cy="287594"/>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測距センサ</a:t>
                  </a:r>
                  <a:endParaRPr sz="8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(残弾数把握1)</a:t>
                  </a:r>
                  <a:endParaRPr sz="1050" b="0" i="0" u="none" strike="noStrike" cap="none" dirty="0">
                    <a:solidFill>
                      <a:schemeClr val="dk1"/>
                    </a:solidFill>
                    <a:latin typeface="Arial"/>
                    <a:ea typeface="Arial"/>
                    <a:cs typeface="Arial"/>
                    <a:sym typeface="Arial"/>
                  </a:endParaRPr>
                </a:p>
              </p:txBody>
            </p:sp>
            <p:sp>
              <p:nvSpPr>
                <p:cNvPr id="454" name="Google Shape;454;p8"/>
                <p:cNvSpPr/>
                <p:nvPr/>
              </p:nvSpPr>
              <p:spPr>
                <a:xfrm>
                  <a:off x="4874029" y="2264991"/>
                  <a:ext cx="896484" cy="287594"/>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測距センサ</a:t>
                  </a:r>
                  <a:endParaRPr sz="8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(残弾数把握2)</a:t>
                  </a:r>
                  <a:endParaRPr sz="1050" b="0" i="0" u="none" strike="noStrike" cap="none">
                    <a:solidFill>
                      <a:schemeClr val="dk1"/>
                    </a:solidFill>
                    <a:latin typeface="Arial"/>
                    <a:ea typeface="Arial"/>
                    <a:cs typeface="Arial"/>
                    <a:sym typeface="Arial"/>
                  </a:endParaRPr>
                </a:p>
              </p:txBody>
            </p:sp>
          </p:grpSp>
        </p:grpSp>
        <p:grpSp>
          <p:nvGrpSpPr>
            <p:cNvPr id="455" name="Google Shape;455;p8"/>
            <p:cNvGrpSpPr/>
            <p:nvPr/>
          </p:nvGrpSpPr>
          <p:grpSpPr>
            <a:xfrm>
              <a:off x="6879678" y="3488431"/>
              <a:ext cx="1817905" cy="1360014"/>
              <a:chOff x="6761492" y="3231708"/>
              <a:chExt cx="1817905" cy="1360014"/>
            </a:xfrm>
          </p:grpSpPr>
          <p:grpSp>
            <p:nvGrpSpPr>
              <p:cNvPr id="456" name="Google Shape;456;p8"/>
              <p:cNvGrpSpPr/>
              <p:nvPr/>
            </p:nvGrpSpPr>
            <p:grpSpPr>
              <a:xfrm>
                <a:off x="6761492" y="3231708"/>
                <a:ext cx="1817905" cy="407938"/>
                <a:chOff x="6651954" y="5989730"/>
                <a:chExt cx="1817905" cy="407938"/>
              </a:xfrm>
            </p:grpSpPr>
            <p:grpSp>
              <p:nvGrpSpPr>
                <p:cNvPr id="457" name="Google Shape;457;p8"/>
                <p:cNvGrpSpPr/>
                <p:nvPr/>
              </p:nvGrpSpPr>
              <p:grpSpPr>
                <a:xfrm>
                  <a:off x="7273326" y="5989730"/>
                  <a:ext cx="1196533" cy="407938"/>
                  <a:chOff x="7737930" y="5003579"/>
                  <a:chExt cx="1196533" cy="407938"/>
                </a:xfrm>
              </p:grpSpPr>
              <p:sp>
                <p:nvSpPr>
                  <p:cNvPr id="458" name="Google Shape;458;p8"/>
                  <p:cNvSpPr/>
                  <p:nvPr/>
                </p:nvSpPr>
                <p:spPr>
                  <a:xfrm>
                    <a:off x="7737930" y="5072383"/>
                    <a:ext cx="697998" cy="270330"/>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エンコーダ</a:t>
                    </a:r>
                    <a:endParaRPr sz="800" b="0" i="0" u="none" strike="noStrike" cap="none">
                      <a:solidFill>
                        <a:schemeClr val="dk1"/>
                      </a:solidFill>
                      <a:latin typeface="Arial"/>
                      <a:ea typeface="Arial"/>
                      <a:cs typeface="Arial"/>
                      <a:sym typeface="Arial"/>
                    </a:endParaRPr>
                  </a:p>
                </p:txBody>
              </p:sp>
              <p:sp>
                <p:nvSpPr>
                  <p:cNvPr id="459" name="Google Shape;459;p8"/>
                  <p:cNvSpPr/>
                  <p:nvPr/>
                </p:nvSpPr>
                <p:spPr>
                  <a:xfrm>
                    <a:off x="8389658" y="5003579"/>
                    <a:ext cx="544805" cy="407938"/>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モータ(旋回)</a:t>
                    </a:r>
                    <a:endParaRPr sz="800" b="0" i="0" u="none" strike="noStrike" cap="none">
                      <a:solidFill>
                        <a:schemeClr val="dk1"/>
                      </a:solidFill>
                      <a:latin typeface="Arial"/>
                      <a:ea typeface="Arial"/>
                      <a:cs typeface="Arial"/>
                      <a:sym typeface="Arial"/>
                    </a:endParaRPr>
                  </a:p>
                </p:txBody>
              </p:sp>
            </p:grpSp>
            <p:sp>
              <p:nvSpPr>
                <p:cNvPr id="460" name="Google Shape;460;p8"/>
                <p:cNvSpPr/>
                <p:nvPr/>
              </p:nvSpPr>
              <p:spPr>
                <a:xfrm>
                  <a:off x="6651954" y="6058534"/>
                  <a:ext cx="375249" cy="270330"/>
                </a:xfrm>
                <a:prstGeom prst="rect">
                  <a:avLst/>
                </a:prstGeom>
                <a:solidFill>
                  <a:schemeClr val="lt1"/>
                </a:solidFill>
                <a:ln w="25400" cap="flat" cmpd="sng">
                  <a:solidFill>
                    <a:schemeClr val="accent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MD</a:t>
                  </a:r>
                  <a:endParaRPr sz="800" b="0" i="0" u="none" strike="noStrike" cap="none">
                    <a:solidFill>
                      <a:schemeClr val="dk1"/>
                    </a:solidFill>
                    <a:latin typeface="Arial"/>
                    <a:ea typeface="Arial"/>
                    <a:cs typeface="Arial"/>
                    <a:sym typeface="Arial"/>
                  </a:endParaRPr>
                </a:p>
              </p:txBody>
            </p:sp>
            <p:cxnSp>
              <p:nvCxnSpPr>
                <p:cNvPr id="461" name="Google Shape;461;p8"/>
                <p:cNvCxnSpPr>
                  <a:stCxn id="460" idx="2"/>
                  <a:endCxn id="459" idx="2"/>
                </p:cNvCxnSpPr>
                <p:nvPr/>
              </p:nvCxnSpPr>
              <p:spPr>
                <a:xfrm rot="-5400000" flipH="1">
                  <a:off x="7484129" y="5684314"/>
                  <a:ext cx="68700" cy="1357800"/>
                </a:xfrm>
                <a:prstGeom prst="bentConnector3">
                  <a:avLst>
                    <a:gd name="adj1" fmla="val 317271"/>
                  </a:avLst>
                </a:prstGeom>
                <a:noFill/>
                <a:ln w="19050" cap="flat" cmpd="sng">
                  <a:solidFill>
                    <a:schemeClr val="dk1"/>
                  </a:solidFill>
                  <a:prstDash val="solid"/>
                  <a:round/>
                  <a:headEnd type="none" w="sm" len="sm"/>
                  <a:tailEnd type="triangle" w="med" len="med"/>
                </a:ln>
              </p:spPr>
            </p:cxnSp>
          </p:grpSp>
          <p:grpSp>
            <p:nvGrpSpPr>
              <p:cNvPr id="462" name="Google Shape;462;p8"/>
              <p:cNvGrpSpPr/>
              <p:nvPr/>
            </p:nvGrpSpPr>
            <p:grpSpPr>
              <a:xfrm>
                <a:off x="7531735" y="3950112"/>
                <a:ext cx="1005714" cy="641610"/>
                <a:chOff x="4157225" y="3194196"/>
                <a:chExt cx="1005714" cy="641610"/>
              </a:xfrm>
            </p:grpSpPr>
            <p:sp>
              <p:nvSpPr>
                <p:cNvPr id="463" name="Google Shape;463;p8"/>
                <p:cNvSpPr/>
                <p:nvPr/>
              </p:nvSpPr>
              <p:spPr>
                <a:xfrm>
                  <a:off x="4157225" y="3194196"/>
                  <a:ext cx="1005714" cy="287594"/>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リミット</a:t>
                  </a:r>
                  <a:r>
                    <a:rPr lang="en-US" altLang="ja-JP" sz="800" b="0" i="0" u="none" strike="noStrike" cap="none" dirty="0">
                      <a:solidFill>
                        <a:schemeClr val="dk1"/>
                      </a:solidFill>
                      <a:latin typeface="Arial"/>
                      <a:ea typeface="Arial"/>
                      <a:cs typeface="Arial"/>
                      <a:sym typeface="Arial"/>
                    </a:rPr>
                    <a:t>SW</a:t>
                  </a:r>
                  <a:endParaRPr sz="8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(旋回1)</a:t>
                  </a:r>
                  <a:endParaRPr sz="800" b="0" i="0" u="none" strike="noStrike" cap="none" dirty="0">
                    <a:solidFill>
                      <a:schemeClr val="dk1"/>
                    </a:solidFill>
                    <a:latin typeface="Arial"/>
                    <a:ea typeface="Arial"/>
                    <a:cs typeface="Arial"/>
                    <a:sym typeface="Arial"/>
                  </a:endParaRPr>
                </a:p>
              </p:txBody>
            </p:sp>
            <p:sp>
              <p:nvSpPr>
                <p:cNvPr id="464" name="Google Shape;464;p8"/>
                <p:cNvSpPr/>
                <p:nvPr/>
              </p:nvSpPr>
              <p:spPr>
                <a:xfrm>
                  <a:off x="4157225" y="3548212"/>
                  <a:ext cx="1005714" cy="287594"/>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リミット</a:t>
                  </a:r>
                  <a:r>
                    <a:rPr lang="en-US" altLang="ja-JP" sz="800" b="0" i="0" u="none" strike="noStrike" cap="none" dirty="0">
                      <a:solidFill>
                        <a:schemeClr val="dk1"/>
                      </a:solidFill>
                      <a:latin typeface="Arial"/>
                      <a:ea typeface="Arial"/>
                      <a:cs typeface="Arial"/>
                      <a:sym typeface="Arial"/>
                    </a:rPr>
                    <a:t>SW</a:t>
                  </a:r>
                  <a:endParaRPr sz="8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(旋回2)</a:t>
                  </a:r>
                  <a:endParaRPr sz="800" b="0" i="0" u="none" strike="noStrike" cap="none" dirty="0">
                    <a:solidFill>
                      <a:schemeClr val="dk1"/>
                    </a:solidFill>
                    <a:latin typeface="Arial"/>
                    <a:ea typeface="Arial"/>
                    <a:cs typeface="Arial"/>
                    <a:sym typeface="Arial"/>
                  </a:endParaRPr>
                </a:p>
              </p:txBody>
            </p:sp>
          </p:grpSp>
        </p:grpSp>
        <p:sp>
          <p:nvSpPr>
            <p:cNvPr id="465" name="Google Shape;465;p8"/>
            <p:cNvSpPr/>
            <p:nvPr/>
          </p:nvSpPr>
          <p:spPr>
            <a:xfrm>
              <a:off x="4572000" y="3913330"/>
              <a:ext cx="833652" cy="581099"/>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走行制御系</a:t>
              </a:r>
              <a:endParaRPr sz="800" b="0" i="0" u="none" strike="noStrike" cap="none" dirty="0">
                <a:solidFill>
                  <a:schemeClr val="dk1"/>
                </a:solidFill>
                <a:latin typeface="Arial"/>
                <a:ea typeface="Arial"/>
                <a:cs typeface="Arial"/>
                <a:sym typeface="Arial"/>
              </a:endParaRPr>
            </a:p>
          </p:txBody>
        </p:sp>
        <p:sp>
          <p:nvSpPr>
            <p:cNvPr id="466" name="Google Shape;466;p8"/>
            <p:cNvSpPr/>
            <p:nvPr/>
          </p:nvSpPr>
          <p:spPr>
            <a:xfrm>
              <a:off x="4571999" y="2745245"/>
              <a:ext cx="833652" cy="581100"/>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射出制御系</a:t>
              </a:r>
              <a:endParaRPr sz="800" b="0" i="0" u="none" strike="noStrike" cap="none">
                <a:solidFill>
                  <a:schemeClr val="dk1"/>
                </a:solidFill>
                <a:latin typeface="Arial"/>
                <a:ea typeface="Arial"/>
                <a:cs typeface="Arial"/>
                <a:sym typeface="Arial"/>
              </a:endParaRPr>
            </a:p>
          </p:txBody>
        </p:sp>
        <p:sp>
          <p:nvSpPr>
            <p:cNvPr id="467" name="Google Shape;467;p8"/>
            <p:cNvSpPr/>
            <p:nvPr/>
          </p:nvSpPr>
          <p:spPr>
            <a:xfrm>
              <a:off x="4484914" y="5082073"/>
              <a:ext cx="4217437" cy="1712415"/>
            </a:xfrm>
            <a:prstGeom prst="roundRect">
              <a:avLst>
                <a:gd name="adj" fmla="val 16667"/>
              </a:avLst>
            </a:prstGeom>
            <a:noFill/>
            <a:ln w="19050" cap="flat" cmpd="sng">
              <a:solidFill>
                <a:schemeClr val="accent4"/>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68" name="Google Shape;468;p8"/>
            <p:cNvSpPr/>
            <p:nvPr/>
          </p:nvSpPr>
          <p:spPr>
            <a:xfrm>
              <a:off x="6783354" y="3418857"/>
              <a:ext cx="2130490" cy="1530535"/>
            </a:xfrm>
            <a:prstGeom prst="roundRect">
              <a:avLst>
                <a:gd name="adj" fmla="val 16667"/>
              </a:avLst>
            </a:prstGeom>
            <a:noFill/>
            <a:ln w="19050" cap="flat" cmpd="sng">
              <a:solidFill>
                <a:schemeClr val="accent4"/>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69" name="Google Shape;469;p8"/>
            <p:cNvSpPr/>
            <p:nvPr/>
          </p:nvSpPr>
          <p:spPr>
            <a:xfrm>
              <a:off x="6783354" y="1755800"/>
              <a:ext cx="2130490" cy="1530535"/>
            </a:xfrm>
            <a:prstGeom prst="roundRect">
              <a:avLst>
                <a:gd name="adj" fmla="val 16667"/>
              </a:avLst>
            </a:prstGeom>
            <a:noFill/>
            <a:ln w="19050" cap="flat" cmpd="sng">
              <a:solidFill>
                <a:schemeClr val="accent4"/>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70" name="Google Shape;470;p8"/>
            <p:cNvSpPr/>
            <p:nvPr/>
          </p:nvSpPr>
          <p:spPr>
            <a:xfrm>
              <a:off x="6783354" y="149290"/>
              <a:ext cx="2130490" cy="1530535"/>
            </a:xfrm>
            <a:prstGeom prst="roundRect">
              <a:avLst>
                <a:gd name="adj" fmla="val 16667"/>
              </a:avLst>
            </a:prstGeom>
            <a:noFill/>
            <a:ln w="19050" cap="flat" cmpd="sng">
              <a:solidFill>
                <a:schemeClr val="accent4"/>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cxnSp>
          <p:nvCxnSpPr>
            <p:cNvPr id="471" name="Google Shape;471;p8"/>
            <p:cNvCxnSpPr>
              <a:stCxn id="465" idx="2"/>
              <a:endCxn id="467" idx="0"/>
            </p:cNvCxnSpPr>
            <p:nvPr/>
          </p:nvCxnSpPr>
          <p:spPr>
            <a:xfrm rot="-5400000" flipH="1">
              <a:off x="5497326" y="3985929"/>
              <a:ext cx="587700" cy="1604700"/>
            </a:xfrm>
            <a:prstGeom prst="bentConnector3">
              <a:avLst>
                <a:gd name="adj1" fmla="val 49995"/>
              </a:avLst>
            </a:prstGeom>
            <a:noFill/>
            <a:ln w="19050" cap="flat" cmpd="sng">
              <a:solidFill>
                <a:schemeClr val="dk1"/>
              </a:solidFill>
              <a:prstDash val="solid"/>
              <a:round/>
              <a:headEnd type="triangle" w="med" len="med"/>
              <a:tailEnd type="triangle" w="med" len="med"/>
            </a:ln>
          </p:spPr>
        </p:cxnSp>
        <p:cxnSp>
          <p:nvCxnSpPr>
            <p:cNvPr id="472" name="Google Shape;472;p8"/>
            <p:cNvCxnSpPr>
              <a:stCxn id="466" idx="3"/>
              <a:endCxn id="468" idx="1"/>
            </p:cNvCxnSpPr>
            <p:nvPr/>
          </p:nvCxnSpPr>
          <p:spPr>
            <a:xfrm>
              <a:off x="5405651" y="3035795"/>
              <a:ext cx="1377600" cy="1148400"/>
            </a:xfrm>
            <a:prstGeom prst="bentConnector3">
              <a:avLst>
                <a:gd name="adj1" fmla="val 50004"/>
              </a:avLst>
            </a:prstGeom>
            <a:noFill/>
            <a:ln w="19050" cap="flat" cmpd="sng">
              <a:solidFill>
                <a:schemeClr val="dk1"/>
              </a:solidFill>
              <a:prstDash val="solid"/>
              <a:round/>
              <a:headEnd type="triangle" w="med" len="med"/>
              <a:tailEnd type="triangle" w="med" len="med"/>
            </a:ln>
          </p:spPr>
        </p:cxnSp>
        <p:cxnSp>
          <p:nvCxnSpPr>
            <p:cNvPr id="473" name="Google Shape;473;p8"/>
            <p:cNvCxnSpPr>
              <a:stCxn id="466" idx="3"/>
              <a:endCxn id="469" idx="1"/>
            </p:cNvCxnSpPr>
            <p:nvPr/>
          </p:nvCxnSpPr>
          <p:spPr>
            <a:xfrm rot="10800000" flipH="1">
              <a:off x="5405651" y="2520995"/>
              <a:ext cx="1377600" cy="514800"/>
            </a:xfrm>
            <a:prstGeom prst="bentConnector3">
              <a:avLst>
                <a:gd name="adj1" fmla="val 50004"/>
              </a:avLst>
            </a:prstGeom>
            <a:noFill/>
            <a:ln w="19050" cap="flat" cmpd="sng">
              <a:solidFill>
                <a:schemeClr val="dk1"/>
              </a:solidFill>
              <a:prstDash val="solid"/>
              <a:round/>
              <a:headEnd type="triangle" w="med" len="med"/>
              <a:tailEnd type="triangle" w="med" len="med"/>
            </a:ln>
          </p:spPr>
        </p:cxnSp>
        <p:cxnSp>
          <p:nvCxnSpPr>
            <p:cNvPr id="474" name="Google Shape;474;p8"/>
            <p:cNvCxnSpPr>
              <a:stCxn id="466" idx="3"/>
              <a:endCxn id="470" idx="1"/>
            </p:cNvCxnSpPr>
            <p:nvPr/>
          </p:nvCxnSpPr>
          <p:spPr>
            <a:xfrm rot="10800000" flipH="1">
              <a:off x="5405651" y="914495"/>
              <a:ext cx="1377600" cy="2121300"/>
            </a:xfrm>
            <a:prstGeom prst="bentConnector3">
              <a:avLst>
                <a:gd name="adj1" fmla="val 50004"/>
              </a:avLst>
            </a:prstGeom>
            <a:noFill/>
            <a:ln w="19050" cap="flat" cmpd="sng">
              <a:solidFill>
                <a:schemeClr val="dk1"/>
              </a:solidFill>
              <a:prstDash val="solid"/>
              <a:round/>
              <a:headEnd type="triangle" w="med" len="med"/>
              <a:tailEnd type="triangle" w="med" len="med"/>
            </a:ln>
          </p:spPr>
        </p:cxnSp>
        <p:sp>
          <p:nvSpPr>
            <p:cNvPr id="475" name="Google Shape;475;p8"/>
            <p:cNvSpPr/>
            <p:nvPr/>
          </p:nvSpPr>
          <p:spPr>
            <a:xfrm>
              <a:off x="2890613" y="2748676"/>
              <a:ext cx="833652" cy="581100"/>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統括制御系</a:t>
              </a:r>
              <a:endParaRPr sz="800" b="0" i="0" u="none" strike="noStrike" cap="none" dirty="0">
                <a:solidFill>
                  <a:schemeClr val="dk1"/>
                </a:solidFill>
                <a:latin typeface="Arial"/>
                <a:ea typeface="Arial"/>
                <a:cs typeface="Arial"/>
                <a:sym typeface="Arial"/>
              </a:endParaRPr>
            </a:p>
          </p:txBody>
        </p:sp>
        <p:sp>
          <p:nvSpPr>
            <p:cNvPr id="476" name="Google Shape;476;p8"/>
            <p:cNvSpPr/>
            <p:nvPr/>
          </p:nvSpPr>
          <p:spPr>
            <a:xfrm>
              <a:off x="2889717" y="3913329"/>
              <a:ext cx="833652" cy="581100"/>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UI系</a:t>
              </a:r>
              <a:endParaRPr sz="800" b="0" i="0" u="none" strike="noStrike" cap="none">
                <a:solidFill>
                  <a:schemeClr val="dk1"/>
                </a:solidFill>
                <a:latin typeface="Arial"/>
                <a:ea typeface="Arial"/>
                <a:cs typeface="Arial"/>
                <a:sym typeface="Arial"/>
              </a:endParaRPr>
            </a:p>
          </p:txBody>
        </p:sp>
        <p:sp>
          <p:nvSpPr>
            <p:cNvPr id="477" name="Google Shape;477;p8"/>
            <p:cNvSpPr/>
            <p:nvPr/>
          </p:nvSpPr>
          <p:spPr>
            <a:xfrm>
              <a:off x="285135" y="1764887"/>
              <a:ext cx="624789" cy="287819"/>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1" i="0" u="none" strike="noStrike" cap="none">
                  <a:solidFill>
                    <a:schemeClr val="dk1"/>
                  </a:solidFill>
                  <a:latin typeface="Arial"/>
                  <a:ea typeface="Arial"/>
                  <a:cs typeface="Arial"/>
                  <a:sym typeface="Arial"/>
                </a:rPr>
                <a:t>操縦者</a:t>
              </a:r>
              <a:endParaRPr sz="800" b="1" i="0" u="none" strike="noStrike" cap="none">
                <a:solidFill>
                  <a:schemeClr val="dk1"/>
                </a:solidFill>
                <a:latin typeface="Arial"/>
                <a:ea typeface="Arial"/>
                <a:cs typeface="Arial"/>
                <a:sym typeface="Arial"/>
              </a:endParaRPr>
            </a:p>
          </p:txBody>
        </p:sp>
        <p:cxnSp>
          <p:nvCxnSpPr>
            <p:cNvPr id="478" name="Google Shape;478;p8"/>
            <p:cNvCxnSpPr>
              <a:stCxn id="466" idx="2"/>
              <a:endCxn id="465" idx="0"/>
            </p:cNvCxnSpPr>
            <p:nvPr/>
          </p:nvCxnSpPr>
          <p:spPr>
            <a:xfrm rot="-5400000" flipH="1">
              <a:off x="4695575" y="3619595"/>
              <a:ext cx="587100" cy="600"/>
            </a:xfrm>
            <a:prstGeom prst="bentConnector3">
              <a:avLst>
                <a:gd name="adj1" fmla="val 49990"/>
              </a:avLst>
            </a:prstGeom>
            <a:noFill/>
            <a:ln w="19050" cap="flat" cmpd="sng">
              <a:solidFill>
                <a:schemeClr val="dk1"/>
              </a:solidFill>
              <a:prstDash val="solid"/>
              <a:round/>
              <a:headEnd type="triangle" w="med" len="med"/>
              <a:tailEnd type="triangle" w="med" len="med"/>
            </a:ln>
          </p:spPr>
        </p:cxnSp>
        <p:cxnSp>
          <p:nvCxnSpPr>
            <p:cNvPr id="479" name="Google Shape;479;p8"/>
            <p:cNvCxnSpPr>
              <a:stCxn id="475" idx="3"/>
              <a:endCxn id="466" idx="1"/>
            </p:cNvCxnSpPr>
            <p:nvPr/>
          </p:nvCxnSpPr>
          <p:spPr>
            <a:xfrm rot="10800000" flipH="1">
              <a:off x="3724265" y="3035926"/>
              <a:ext cx="847800" cy="3300"/>
            </a:xfrm>
            <a:prstGeom prst="bentConnector3">
              <a:avLst>
                <a:gd name="adj1" fmla="val 49996"/>
              </a:avLst>
            </a:prstGeom>
            <a:noFill/>
            <a:ln w="19050" cap="flat" cmpd="sng">
              <a:solidFill>
                <a:schemeClr val="dk1"/>
              </a:solidFill>
              <a:prstDash val="solid"/>
              <a:round/>
              <a:headEnd type="triangle" w="med" len="med"/>
              <a:tailEnd type="triangle" w="med" len="med"/>
            </a:ln>
          </p:spPr>
        </p:cxnSp>
        <p:cxnSp>
          <p:nvCxnSpPr>
            <p:cNvPr id="480" name="Google Shape;480;p8"/>
            <p:cNvCxnSpPr>
              <a:stCxn id="475" idx="3"/>
              <a:endCxn id="465" idx="1"/>
            </p:cNvCxnSpPr>
            <p:nvPr/>
          </p:nvCxnSpPr>
          <p:spPr>
            <a:xfrm>
              <a:off x="3724265" y="3039226"/>
              <a:ext cx="847800" cy="1164600"/>
            </a:xfrm>
            <a:prstGeom prst="bentConnector3">
              <a:avLst>
                <a:gd name="adj1" fmla="val 49996"/>
              </a:avLst>
            </a:prstGeom>
            <a:noFill/>
            <a:ln w="19050" cap="flat" cmpd="sng">
              <a:solidFill>
                <a:schemeClr val="dk1"/>
              </a:solidFill>
              <a:prstDash val="solid"/>
              <a:round/>
              <a:headEnd type="triangle" w="med" len="med"/>
              <a:tailEnd type="triangle" w="med" len="med"/>
            </a:ln>
          </p:spPr>
        </p:cxnSp>
        <p:cxnSp>
          <p:nvCxnSpPr>
            <p:cNvPr id="481" name="Google Shape;481;p8"/>
            <p:cNvCxnSpPr>
              <a:stCxn id="475" idx="2"/>
              <a:endCxn id="476" idx="0"/>
            </p:cNvCxnSpPr>
            <p:nvPr/>
          </p:nvCxnSpPr>
          <p:spPr>
            <a:xfrm rot="5400000">
              <a:off x="3015239" y="3621076"/>
              <a:ext cx="583500" cy="900"/>
            </a:xfrm>
            <a:prstGeom prst="bentConnector3">
              <a:avLst>
                <a:gd name="adj1" fmla="val 50004"/>
              </a:avLst>
            </a:prstGeom>
            <a:noFill/>
            <a:ln w="19050" cap="flat" cmpd="sng">
              <a:solidFill>
                <a:schemeClr val="dk1"/>
              </a:solidFill>
              <a:prstDash val="solid"/>
              <a:round/>
              <a:headEnd type="triangle" w="med" len="med"/>
              <a:tailEnd type="triangle" w="med" len="med"/>
            </a:ln>
          </p:spPr>
        </p:cxnSp>
        <p:sp>
          <p:nvSpPr>
            <p:cNvPr id="482" name="Google Shape;482;p8"/>
            <p:cNvSpPr/>
            <p:nvPr/>
          </p:nvSpPr>
          <p:spPr>
            <a:xfrm>
              <a:off x="1035536" y="2880774"/>
              <a:ext cx="833652" cy="321143"/>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受信機</a:t>
              </a:r>
              <a:endParaRPr sz="800" b="0" i="0" u="none" strike="noStrike" cap="none">
                <a:solidFill>
                  <a:schemeClr val="dk1"/>
                </a:solidFill>
                <a:latin typeface="Arial"/>
                <a:ea typeface="Arial"/>
                <a:cs typeface="Arial"/>
                <a:sym typeface="Arial"/>
              </a:endParaRPr>
            </a:p>
          </p:txBody>
        </p:sp>
        <p:sp>
          <p:nvSpPr>
            <p:cNvPr id="483" name="Google Shape;483;p8"/>
            <p:cNvSpPr/>
            <p:nvPr/>
          </p:nvSpPr>
          <p:spPr>
            <a:xfrm>
              <a:off x="277452" y="4047145"/>
              <a:ext cx="978129" cy="321143"/>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HDMI</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トランスミッタ</a:t>
              </a:r>
              <a:endParaRPr sz="800" b="0" i="0" u="none" strike="noStrike" cap="none">
                <a:solidFill>
                  <a:schemeClr val="dk1"/>
                </a:solidFill>
                <a:latin typeface="Arial"/>
                <a:ea typeface="Arial"/>
                <a:cs typeface="Arial"/>
                <a:sym typeface="Arial"/>
              </a:endParaRPr>
            </a:p>
          </p:txBody>
        </p:sp>
        <p:sp>
          <p:nvSpPr>
            <p:cNvPr id="484" name="Google Shape;484;p8"/>
            <p:cNvSpPr/>
            <p:nvPr/>
          </p:nvSpPr>
          <p:spPr>
            <a:xfrm>
              <a:off x="2887710" y="6266735"/>
              <a:ext cx="833652" cy="321143"/>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カメラ</a:t>
              </a:r>
              <a:endParaRPr sz="800" b="0" i="0" u="none" strike="noStrike" cap="none">
                <a:solidFill>
                  <a:schemeClr val="dk1"/>
                </a:solidFill>
                <a:latin typeface="Arial"/>
                <a:ea typeface="Arial"/>
                <a:cs typeface="Arial"/>
                <a:sym typeface="Arial"/>
              </a:endParaRPr>
            </a:p>
          </p:txBody>
        </p:sp>
        <p:sp>
          <p:nvSpPr>
            <p:cNvPr id="485" name="Google Shape;485;p8"/>
            <p:cNvSpPr/>
            <p:nvPr/>
          </p:nvSpPr>
          <p:spPr>
            <a:xfrm>
              <a:off x="3568359" y="5777708"/>
              <a:ext cx="833652" cy="321143"/>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距離センサ</a:t>
              </a:r>
              <a:endParaRPr sz="800" b="0" i="0" u="none" strike="noStrike" cap="none">
                <a:solidFill>
                  <a:schemeClr val="dk1"/>
                </a:solidFill>
                <a:latin typeface="Arial"/>
                <a:ea typeface="Arial"/>
                <a:cs typeface="Arial"/>
                <a:sym typeface="Arial"/>
              </a:endParaRPr>
            </a:p>
          </p:txBody>
        </p:sp>
        <p:cxnSp>
          <p:nvCxnSpPr>
            <p:cNvPr id="486" name="Google Shape;486;p8"/>
            <p:cNvCxnSpPr>
              <a:stCxn id="484" idx="0"/>
              <a:endCxn id="476" idx="2"/>
            </p:cNvCxnSpPr>
            <p:nvPr/>
          </p:nvCxnSpPr>
          <p:spPr>
            <a:xfrm rot="-5400000">
              <a:off x="2419386" y="5379485"/>
              <a:ext cx="1772400" cy="2100"/>
            </a:xfrm>
            <a:prstGeom prst="bentConnector3">
              <a:avLst>
                <a:gd name="adj1" fmla="val 49997"/>
              </a:avLst>
            </a:prstGeom>
            <a:noFill/>
            <a:ln w="19050" cap="flat" cmpd="sng">
              <a:solidFill>
                <a:schemeClr val="dk1"/>
              </a:solidFill>
              <a:prstDash val="solid"/>
              <a:round/>
              <a:headEnd type="none" w="sm" len="sm"/>
              <a:tailEnd type="triangle" w="med" len="med"/>
            </a:ln>
          </p:spPr>
        </p:cxnSp>
        <p:cxnSp>
          <p:nvCxnSpPr>
            <p:cNvPr id="487" name="Google Shape;487;p8"/>
            <p:cNvCxnSpPr>
              <a:stCxn id="476" idx="1"/>
              <a:endCxn id="483" idx="3"/>
            </p:cNvCxnSpPr>
            <p:nvPr/>
          </p:nvCxnSpPr>
          <p:spPr>
            <a:xfrm flipH="1">
              <a:off x="1255617" y="4203879"/>
              <a:ext cx="1634100" cy="3900"/>
            </a:xfrm>
            <a:prstGeom prst="bentConnector3">
              <a:avLst>
                <a:gd name="adj1" fmla="val 50001"/>
              </a:avLst>
            </a:prstGeom>
            <a:noFill/>
            <a:ln w="19050" cap="flat" cmpd="sng">
              <a:solidFill>
                <a:schemeClr val="dk1"/>
              </a:solidFill>
              <a:prstDash val="solid"/>
              <a:round/>
              <a:headEnd type="none" w="sm" len="sm"/>
              <a:tailEnd type="triangle" w="med" len="med"/>
            </a:ln>
          </p:spPr>
        </p:cxnSp>
        <p:cxnSp>
          <p:nvCxnSpPr>
            <p:cNvPr id="488" name="Google Shape;488;p8"/>
            <p:cNvCxnSpPr>
              <a:stCxn id="475" idx="3"/>
              <a:endCxn id="485" idx="0"/>
            </p:cNvCxnSpPr>
            <p:nvPr/>
          </p:nvCxnSpPr>
          <p:spPr>
            <a:xfrm>
              <a:off x="3724265" y="3039226"/>
              <a:ext cx="261000" cy="2738400"/>
            </a:xfrm>
            <a:prstGeom prst="bentConnector2">
              <a:avLst/>
            </a:prstGeom>
            <a:noFill/>
            <a:ln w="19050" cap="flat" cmpd="sng">
              <a:solidFill>
                <a:schemeClr val="dk1"/>
              </a:solidFill>
              <a:prstDash val="solid"/>
              <a:round/>
              <a:headEnd type="triangle" w="med" len="med"/>
              <a:tailEnd type="triangle" w="med" len="med"/>
            </a:ln>
          </p:spPr>
        </p:cxnSp>
        <p:cxnSp>
          <p:nvCxnSpPr>
            <p:cNvPr id="489" name="Google Shape;489;p8"/>
            <p:cNvCxnSpPr>
              <a:stCxn id="482" idx="3"/>
              <a:endCxn id="475" idx="1"/>
            </p:cNvCxnSpPr>
            <p:nvPr/>
          </p:nvCxnSpPr>
          <p:spPr>
            <a:xfrm rot="10800000" flipH="1">
              <a:off x="1869188" y="3039246"/>
              <a:ext cx="1021500" cy="2100"/>
            </a:xfrm>
            <a:prstGeom prst="bentConnector3">
              <a:avLst>
                <a:gd name="adj1" fmla="val 49996"/>
              </a:avLst>
            </a:prstGeom>
            <a:noFill/>
            <a:ln w="19050" cap="flat" cmpd="sng">
              <a:solidFill>
                <a:schemeClr val="dk1"/>
              </a:solidFill>
              <a:prstDash val="solid"/>
              <a:round/>
              <a:headEnd type="none" w="sm" len="sm"/>
              <a:tailEnd type="triangle" w="med" len="med"/>
            </a:ln>
          </p:spPr>
        </p:cxnSp>
        <p:cxnSp>
          <p:nvCxnSpPr>
            <p:cNvPr id="490" name="Google Shape;490;p8"/>
            <p:cNvCxnSpPr>
              <a:stCxn id="482" idx="0"/>
              <a:endCxn id="466" idx="0"/>
            </p:cNvCxnSpPr>
            <p:nvPr/>
          </p:nvCxnSpPr>
          <p:spPr>
            <a:xfrm rot="-5400000">
              <a:off x="3152762" y="1044774"/>
              <a:ext cx="135600" cy="3536400"/>
            </a:xfrm>
            <a:prstGeom prst="bentConnector3">
              <a:avLst>
                <a:gd name="adj1" fmla="val 268531"/>
              </a:avLst>
            </a:prstGeom>
            <a:noFill/>
            <a:ln w="19050" cap="flat" cmpd="sng">
              <a:solidFill>
                <a:schemeClr val="dk1"/>
              </a:solidFill>
              <a:prstDash val="dash"/>
              <a:round/>
              <a:headEnd type="none" w="sm" len="sm"/>
              <a:tailEnd type="triangle" w="med" len="med"/>
            </a:ln>
          </p:spPr>
        </p:cxnSp>
        <p:cxnSp>
          <p:nvCxnSpPr>
            <p:cNvPr id="491" name="Google Shape;491;p8"/>
            <p:cNvCxnSpPr>
              <a:stCxn id="466" idx="0"/>
              <a:endCxn id="465" idx="3"/>
            </p:cNvCxnSpPr>
            <p:nvPr/>
          </p:nvCxnSpPr>
          <p:spPr>
            <a:xfrm rot="-5400000" flipH="1">
              <a:off x="4467875" y="3266195"/>
              <a:ext cx="1458600" cy="416700"/>
            </a:xfrm>
            <a:prstGeom prst="bentConnector4">
              <a:avLst>
                <a:gd name="adj1" fmla="val -15672"/>
                <a:gd name="adj2" fmla="val 154890"/>
              </a:avLst>
            </a:prstGeom>
            <a:noFill/>
            <a:ln w="19050" cap="flat" cmpd="sng">
              <a:solidFill>
                <a:schemeClr val="dk1"/>
              </a:solidFill>
              <a:prstDash val="dash"/>
              <a:round/>
              <a:headEnd type="none" w="sm" len="sm"/>
              <a:tailEnd type="triangle" w="med" len="med"/>
            </a:ln>
          </p:spPr>
        </p:cxnSp>
        <p:cxnSp>
          <p:nvCxnSpPr>
            <p:cNvPr id="492" name="Google Shape;492;p8"/>
            <p:cNvCxnSpPr>
              <a:stCxn id="493" idx="2"/>
              <a:endCxn id="482" idx="1"/>
            </p:cNvCxnSpPr>
            <p:nvPr/>
          </p:nvCxnSpPr>
          <p:spPr>
            <a:xfrm rot="-5400000" flipH="1">
              <a:off x="668479" y="2674294"/>
              <a:ext cx="296100" cy="438000"/>
            </a:xfrm>
            <a:prstGeom prst="bentConnector2">
              <a:avLst/>
            </a:prstGeom>
            <a:noFill/>
            <a:ln w="19050" cap="flat" cmpd="sng">
              <a:solidFill>
                <a:srgbClr val="A5A5A5"/>
              </a:solidFill>
              <a:prstDash val="solid"/>
              <a:round/>
              <a:headEnd type="none" w="sm" len="sm"/>
              <a:tailEnd type="triangle" w="med" len="med"/>
            </a:ln>
          </p:spPr>
        </p:cxnSp>
        <p:sp>
          <p:nvSpPr>
            <p:cNvPr id="493" name="Google Shape;493;p8"/>
            <p:cNvSpPr/>
            <p:nvPr/>
          </p:nvSpPr>
          <p:spPr>
            <a:xfrm>
              <a:off x="180703" y="2424101"/>
              <a:ext cx="833652" cy="321143"/>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プロポ</a:t>
              </a:r>
              <a:endParaRPr sz="800" b="0" i="0" u="none" strike="noStrike" cap="none">
                <a:solidFill>
                  <a:schemeClr val="dk1"/>
                </a:solidFill>
                <a:latin typeface="Arial"/>
                <a:ea typeface="Arial"/>
                <a:cs typeface="Arial"/>
                <a:sym typeface="Arial"/>
              </a:endParaRPr>
            </a:p>
          </p:txBody>
        </p:sp>
        <p:cxnSp>
          <p:nvCxnSpPr>
            <p:cNvPr id="494" name="Google Shape;494;p8"/>
            <p:cNvCxnSpPr>
              <a:stCxn id="477" idx="2"/>
              <a:endCxn id="493" idx="0"/>
            </p:cNvCxnSpPr>
            <p:nvPr/>
          </p:nvCxnSpPr>
          <p:spPr>
            <a:xfrm rot="-5400000" flipH="1">
              <a:off x="412130" y="2238106"/>
              <a:ext cx="371400" cy="600"/>
            </a:xfrm>
            <a:prstGeom prst="bentConnector3">
              <a:avLst>
                <a:gd name="adj1" fmla="val 49999"/>
              </a:avLst>
            </a:prstGeom>
            <a:noFill/>
            <a:ln w="19050" cap="flat" cmpd="sng">
              <a:solidFill>
                <a:schemeClr val="dk1"/>
              </a:solidFill>
              <a:prstDash val="solid"/>
              <a:round/>
              <a:headEnd type="none" w="sm" len="sm"/>
              <a:tailEnd type="triangle" w="med" len="med"/>
            </a:ln>
          </p:spPr>
        </p:cxnSp>
        <p:sp>
          <p:nvSpPr>
            <p:cNvPr id="495" name="Google Shape;495;p8"/>
            <p:cNvSpPr/>
            <p:nvPr/>
          </p:nvSpPr>
          <p:spPr>
            <a:xfrm>
              <a:off x="1526024" y="1443744"/>
              <a:ext cx="908848" cy="321143"/>
            </a:xfrm>
            <a:prstGeom prst="rect">
              <a:avLst/>
            </a:prstGeom>
            <a:solidFill>
              <a:schemeClr val="lt1"/>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非常停止ボタン</a:t>
              </a:r>
              <a:endParaRPr sz="800" b="0" i="0" u="none" strike="noStrike" cap="none">
                <a:solidFill>
                  <a:schemeClr val="dk1"/>
                </a:solidFill>
                <a:latin typeface="Arial"/>
                <a:ea typeface="Arial"/>
                <a:cs typeface="Arial"/>
                <a:sym typeface="Arial"/>
              </a:endParaRPr>
            </a:p>
          </p:txBody>
        </p:sp>
        <p:sp>
          <p:nvSpPr>
            <p:cNvPr id="496" name="Google Shape;496;p8"/>
            <p:cNvSpPr/>
            <p:nvPr/>
          </p:nvSpPr>
          <p:spPr>
            <a:xfrm>
              <a:off x="2829502" y="1443743"/>
              <a:ext cx="908848" cy="321143"/>
            </a:xfrm>
            <a:prstGeom prst="rect">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EC系</a:t>
              </a:r>
              <a:endParaRPr sz="800" b="0" i="0" u="none" strike="noStrike" cap="none">
                <a:solidFill>
                  <a:schemeClr val="dk1"/>
                </a:solidFill>
                <a:latin typeface="Arial"/>
                <a:ea typeface="Arial"/>
                <a:cs typeface="Arial"/>
                <a:sym typeface="Arial"/>
              </a:endParaRPr>
            </a:p>
          </p:txBody>
        </p:sp>
        <p:sp>
          <p:nvSpPr>
            <p:cNvPr id="497" name="Google Shape;497;p8"/>
            <p:cNvSpPr/>
            <p:nvPr/>
          </p:nvSpPr>
          <p:spPr>
            <a:xfrm>
              <a:off x="2833466" y="948258"/>
              <a:ext cx="908848" cy="321143"/>
            </a:xfrm>
            <a:prstGeom prst="rect">
              <a:avLst/>
            </a:prstGeom>
            <a:solidFill>
              <a:schemeClr val="lt1"/>
            </a:solidFill>
            <a:ln w="2540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sz="800" b="0" i="0" u="none" strike="noStrike" cap="none">
                  <a:solidFill>
                    <a:schemeClr val="dk1"/>
                  </a:solidFill>
                  <a:latin typeface="Arial"/>
                  <a:ea typeface="Arial"/>
                  <a:cs typeface="Arial"/>
                  <a:sym typeface="Arial"/>
                </a:rPr>
                <a:t>バッテリ</a:t>
              </a:r>
              <a:endParaRPr sz="800" b="0" i="0" u="none" strike="noStrike" cap="none">
                <a:solidFill>
                  <a:schemeClr val="dk1"/>
                </a:solidFill>
                <a:latin typeface="Arial"/>
                <a:ea typeface="Arial"/>
                <a:cs typeface="Arial"/>
                <a:sym typeface="Arial"/>
              </a:endParaRPr>
            </a:p>
          </p:txBody>
        </p:sp>
        <p:cxnSp>
          <p:nvCxnSpPr>
            <p:cNvPr id="498" name="Google Shape;498;p8"/>
            <p:cNvCxnSpPr>
              <a:stCxn id="495" idx="3"/>
              <a:endCxn id="496" idx="1"/>
            </p:cNvCxnSpPr>
            <p:nvPr/>
          </p:nvCxnSpPr>
          <p:spPr>
            <a:xfrm>
              <a:off x="2434872" y="1604316"/>
              <a:ext cx="394500" cy="600"/>
            </a:xfrm>
            <a:prstGeom prst="bentConnector3">
              <a:avLst>
                <a:gd name="adj1" fmla="val 50016"/>
              </a:avLst>
            </a:prstGeom>
            <a:noFill/>
            <a:ln w="19050" cap="flat" cmpd="sng">
              <a:solidFill>
                <a:schemeClr val="dk1"/>
              </a:solidFill>
              <a:prstDash val="solid"/>
              <a:round/>
              <a:headEnd type="none" w="sm" len="sm"/>
              <a:tailEnd type="triangle" w="med" len="med"/>
            </a:ln>
          </p:spPr>
        </p:cxnSp>
        <p:cxnSp>
          <p:nvCxnSpPr>
            <p:cNvPr id="499" name="Google Shape;499;p8"/>
            <p:cNvCxnSpPr>
              <a:stCxn id="497" idx="2"/>
              <a:endCxn id="496" idx="0"/>
            </p:cNvCxnSpPr>
            <p:nvPr/>
          </p:nvCxnSpPr>
          <p:spPr>
            <a:xfrm rot="5400000">
              <a:off x="3198790" y="1354601"/>
              <a:ext cx="174300" cy="3900"/>
            </a:xfrm>
            <a:prstGeom prst="bentConnector3">
              <a:avLst>
                <a:gd name="adj1" fmla="val 50012"/>
              </a:avLst>
            </a:prstGeom>
            <a:noFill/>
            <a:ln w="19050" cap="flat" cmpd="sng">
              <a:solidFill>
                <a:schemeClr val="dk1"/>
              </a:solidFill>
              <a:prstDash val="solid"/>
              <a:round/>
              <a:headEnd type="none" w="sm" len="sm"/>
              <a:tailEnd type="triangle" w="med" len="med"/>
            </a:ln>
          </p:spPr>
        </p:cxnSp>
        <p:sp>
          <p:nvSpPr>
            <p:cNvPr id="500" name="Google Shape;500;p8"/>
            <p:cNvSpPr/>
            <p:nvPr/>
          </p:nvSpPr>
          <p:spPr>
            <a:xfrm>
              <a:off x="2153137" y="2332653"/>
              <a:ext cx="3783956" cy="2343394"/>
            </a:xfrm>
            <a:custGeom>
              <a:avLst/>
              <a:gdLst/>
              <a:ahLst/>
              <a:cxnLst/>
              <a:rect l="l" t="t" r="r" b="b"/>
              <a:pathLst>
                <a:path w="4506194" h="2343394" extrusionOk="0">
                  <a:moveTo>
                    <a:pt x="0" y="392069"/>
                  </a:moveTo>
                  <a:cubicBezTo>
                    <a:pt x="0" y="176527"/>
                    <a:pt x="174732" y="1795"/>
                    <a:pt x="390274" y="1795"/>
                  </a:cubicBezTo>
                  <a:lnTo>
                    <a:pt x="1181672" y="0"/>
                  </a:lnTo>
                  <a:lnTo>
                    <a:pt x="3122439" y="6220"/>
                  </a:lnTo>
                  <a:lnTo>
                    <a:pt x="4115920" y="1795"/>
                  </a:lnTo>
                  <a:cubicBezTo>
                    <a:pt x="4331462" y="1795"/>
                    <a:pt x="4506194" y="176527"/>
                    <a:pt x="4506194" y="392069"/>
                  </a:cubicBezTo>
                  <a:lnTo>
                    <a:pt x="4506194" y="1953120"/>
                  </a:lnTo>
                  <a:cubicBezTo>
                    <a:pt x="4506194" y="2168662"/>
                    <a:pt x="4331462" y="2343394"/>
                    <a:pt x="4115920" y="2343394"/>
                  </a:cubicBezTo>
                  <a:lnTo>
                    <a:pt x="390274" y="2343394"/>
                  </a:lnTo>
                  <a:cubicBezTo>
                    <a:pt x="174732" y="2343394"/>
                    <a:pt x="0" y="2168662"/>
                    <a:pt x="0" y="1953120"/>
                  </a:cubicBezTo>
                  <a:lnTo>
                    <a:pt x="0" y="392069"/>
                  </a:lnTo>
                  <a:close/>
                </a:path>
              </a:pathLst>
            </a:custGeom>
            <a:noFill/>
            <a:ln w="19050" cap="flat" cmpd="sng">
              <a:solidFill>
                <a:schemeClr val="accent5"/>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cxnSp>
          <p:nvCxnSpPr>
            <p:cNvPr id="501" name="Google Shape;501;p8"/>
            <p:cNvCxnSpPr>
              <a:stCxn id="496" idx="3"/>
            </p:cNvCxnSpPr>
            <p:nvPr/>
          </p:nvCxnSpPr>
          <p:spPr>
            <a:xfrm rot="10800000" flipH="1">
              <a:off x="3738350" y="1602215"/>
              <a:ext cx="666900" cy="2100"/>
            </a:xfrm>
            <a:prstGeom prst="bentConnector3">
              <a:avLst>
                <a:gd name="adj1" fmla="val 50003"/>
              </a:avLst>
            </a:prstGeom>
            <a:noFill/>
            <a:ln w="19050" cap="flat" cmpd="sng">
              <a:solidFill>
                <a:schemeClr val="dk1"/>
              </a:solidFill>
              <a:prstDash val="solid"/>
              <a:round/>
              <a:headEnd type="none" w="sm" len="sm"/>
              <a:tailEnd type="triangle" w="med" len="med"/>
            </a:ln>
          </p:spPr>
        </p:cxnSp>
        <p:sp>
          <p:nvSpPr>
            <p:cNvPr id="502" name="Google Shape;502;p8"/>
            <p:cNvSpPr txBox="1"/>
            <p:nvPr/>
          </p:nvSpPr>
          <p:spPr>
            <a:xfrm>
              <a:off x="4388251" y="1438244"/>
              <a:ext cx="969669"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各MDへ</a:t>
              </a:r>
              <a:endParaRPr sz="1400" b="0" i="0" u="none" strike="noStrike" cap="none">
                <a:solidFill>
                  <a:srgbClr val="000000"/>
                </a:solidFill>
                <a:latin typeface="Arial"/>
                <a:ea typeface="Arial"/>
                <a:cs typeface="Arial"/>
                <a:sym typeface="Arial"/>
              </a:endParaRPr>
            </a:p>
          </p:txBody>
        </p:sp>
        <p:cxnSp>
          <p:nvCxnSpPr>
            <p:cNvPr id="503" name="Google Shape;503;p8"/>
            <p:cNvCxnSpPr>
              <a:stCxn id="500" idx="3"/>
              <a:endCxn id="496" idx="2"/>
            </p:cNvCxnSpPr>
            <p:nvPr/>
          </p:nvCxnSpPr>
          <p:spPr>
            <a:xfrm rot="10800000">
              <a:off x="3283926" y="1764886"/>
              <a:ext cx="1491300" cy="573900"/>
            </a:xfrm>
            <a:prstGeom prst="bentConnector4">
              <a:avLst>
                <a:gd name="adj1" fmla="val 558"/>
                <a:gd name="adj2" fmla="val 50535"/>
              </a:avLst>
            </a:prstGeom>
            <a:noFill/>
            <a:ln w="19050" cap="flat" cmpd="sng">
              <a:solidFill>
                <a:schemeClr val="dk1"/>
              </a:solidFill>
              <a:prstDash val="solid"/>
              <a:round/>
              <a:headEnd type="triangle" w="med" len="med"/>
              <a:tailEnd type="triangle" w="med" len="med"/>
            </a:ln>
          </p:spPr>
        </p:cxnSp>
        <p:cxnSp>
          <p:nvCxnSpPr>
            <p:cNvPr id="504" name="Google Shape;504;p8"/>
            <p:cNvCxnSpPr>
              <a:stCxn id="495" idx="2"/>
              <a:endCxn id="500" idx="2"/>
            </p:cNvCxnSpPr>
            <p:nvPr/>
          </p:nvCxnSpPr>
          <p:spPr>
            <a:xfrm rot="-5400000" flipH="1">
              <a:off x="2278948" y="1466387"/>
              <a:ext cx="567900" cy="1164900"/>
            </a:xfrm>
            <a:prstGeom prst="bentConnector4">
              <a:avLst>
                <a:gd name="adj1" fmla="val 49988"/>
                <a:gd name="adj2" fmla="val 99509"/>
              </a:avLst>
            </a:prstGeom>
            <a:noFill/>
            <a:ln w="19050" cap="flat" cmpd="sng">
              <a:solidFill>
                <a:schemeClr val="dk1"/>
              </a:solidFill>
              <a:prstDash val="solid"/>
              <a:round/>
              <a:headEnd type="none" w="sm" len="sm"/>
              <a:tailEnd type="triangle" w="med" len="med"/>
            </a:ln>
          </p:spPr>
        </p:cxnSp>
        <p:grpSp>
          <p:nvGrpSpPr>
            <p:cNvPr id="505" name="Google Shape;505;p8"/>
            <p:cNvGrpSpPr/>
            <p:nvPr/>
          </p:nvGrpSpPr>
          <p:grpSpPr>
            <a:xfrm>
              <a:off x="3854725" y="90738"/>
              <a:ext cx="1744932" cy="594536"/>
              <a:chOff x="187321" y="268015"/>
              <a:chExt cx="1744932" cy="594536"/>
            </a:xfrm>
          </p:grpSpPr>
          <p:sp>
            <p:nvSpPr>
              <p:cNvPr id="506" name="Google Shape;506;p8"/>
              <p:cNvSpPr txBox="1"/>
              <p:nvPr/>
            </p:nvSpPr>
            <p:spPr>
              <a:xfrm>
                <a:off x="187321" y="268015"/>
                <a:ext cx="104266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chemeClr val="accent1"/>
                    </a:solidFill>
                    <a:latin typeface="Arial"/>
                    <a:ea typeface="Arial"/>
                    <a:cs typeface="Arial"/>
                    <a:sym typeface="Arial"/>
                  </a:rPr>
                  <a:t>Controller</a:t>
                </a:r>
                <a:endParaRPr sz="1400" b="0" i="0" u="none" strike="noStrike" cap="none">
                  <a:solidFill>
                    <a:schemeClr val="accent1"/>
                  </a:solidFill>
                  <a:latin typeface="Arial"/>
                  <a:ea typeface="Arial"/>
                  <a:cs typeface="Arial"/>
                  <a:sym typeface="Arial"/>
                </a:endParaRPr>
              </a:p>
            </p:txBody>
          </p:sp>
          <p:sp>
            <p:nvSpPr>
              <p:cNvPr id="507" name="Google Shape;507;p8"/>
              <p:cNvSpPr/>
              <p:nvPr/>
            </p:nvSpPr>
            <p:spPr>
              <a:xfrm>
                <a:off x="1149657" y="285084"/>
                <a:ext cx="769178" cy="228670"/>
              </a:xfrm>
              <a:custGeom>
                <a:avLst/>
                <a:gdLst/>
                <a:ahLst/>
                <a:cxnLst/>
                <a:rect l="l" t="t" r="r" b="b"/>
                <a:pathLst>
                  <a:path w="4506194" h="2343394" extrusionOk="0">
                    <a:moveTo>
                      <a:pt x="0" y="392069"/>
                    </a:moveTo>
                    <a:cubicBezTo>
                      <a:pt x="0" y="176527"/>
                      <a:pt x="174732" y="1795"/>
                      <a:pt x="390274" y="1795"/>
                    </a:cubicBezTo>
                    <a:lnTo>
                      <a:pt x="1181672" y="0"/>
                    </a:lnTo>
                    <a:lnTo>
                      <a:pt x="3122439" y="6220"/>
                    </a:lnTo>
                    <a:lnTo>
                      <a:pt x="4115920" y="1795"/>
                    </a:lnTo>
                    <a:cubicBezTo>
                      <a:pt x="4331462" y="1795"/>
                      <a:pt x="4506194" y="176527"/>
                      <a:pt x="4506194" y="392069"/>
                    </a:cubicBezTo>
                    <a:lnTo>
                      <a:pt x="4506194" y="1953120"/>
                    </a:lnTo>
                    <a:cubicBezTo>
                      <a:pt x="4506194" y="2168662"/>
                      <a:pt x="4331462" y="2343394"/>
                      <a:pt x="4115920" y="2343394"/>
                    </a:cubicBezTo>
                    <a:lnTo>
                      <a:pt x="390274" y="2343394"/>
                    </a:lnTo>
                    <a:cubicBezTo>
                      <a:pt x="174732" y="2343394"/>
                      <a:pt x="0" y="2168662"/>
                      <a:pt x="0" y="1953120"/>
                    </a:cubicBezTo>
                    <a:lnTo>
                      <a:pt x="0" y="392069"/>
                    </a:lnTo>
                    <a:close/>
                  </a:path>
                </a:pathLst>
              </a:custGeom>
              <a:noFill/>
              <a:ln w="19050" cap="flat" cmpd="sng">
                <a:solidFill>
                  <a:schemeClr val="accent5"/>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508" name="Google Shape;508;p8"/>
              <p:cNvSpPr txBox="1"/>
              <p:nvPr/>
            </p:nvSpPr>
            <p:spPr>
              <a:xfrm>
                <a:off x="340723" y="554774"/>
                <a:ext cx="684083"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chemeClr val="accent4"/>
                    </a:solidFill>
                    <a:latin typeface="Arial"/>
                    <a:ea typeface="Arial"/>
                    <a:cs typeface="Arial"/>
                    <a:sym typeface="Arial"/>
                  </a:rPr>
                  <a:t>Plant</a:t>
                </a:r>
                <a:endParaRPr sz="1400" b="0" i="0" u="none" strike="noStrike" cap="none">
                  <a:solidFill>
                    <a:schemeClr val="accent4"/>
                  </a:solidFill>
                  <a:latin typeface="Arial"/>
                  <a:ea typeface="Arial"/>
                  <a:cs typeface="Arial"/>
                  <a:sym typeface="Arial"/>
                </a:endParaRPr>
              </a:p>
            </p:txBody>
          </p:sp>
          <p:sp>
            <p:nvSpPr>
              <p:cNvPr id="509" name="Google Shape;509;p8"/>
              <p:cNvSpPr/>
              <p:nvPr/>
            </p:nvSpPr>
            <p:spPr>
              <a:xfrm>
                <a:off x="1137188" y="594328"/>
                <a:ext cx="795065" cy="228670"/>
              </a:xfrm>
              <a:prstGeom prst="roundRect">
                <a:avLst>
                  <a:gd name="adj" fmla="val 16667"/>
                </a:avLst>
              </a:prstGeom>
              <a:noFill/>
              <a:ln w="19050" cap="flat" cmpd="sng">
                <a:solidFill>
                  <a:schemeClr val="accent4"/>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510" name="Google Shape;510;p8"/>
            <p:cNvSpPr txBox="1"/>
            <p:nvPr/>
          </p:nvSpPr>
          <p:spPr>
            <a:xfrm>
              <a:off x="445091" y="280791"/>
              <a:ext cx="506104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全体構成-制御ハード</a:t>
              </a:r>
              <a:endParaRPr sz="2400" b="1" i="0" u="sng" strike="noStrike" cap="none">
                <a:solidFill>
                  <a:schemeClr val="dk1"/>
                </a:solidFill>
                <a:latin typeface="Arial"/>
                <a:ea typeface="Arial"/>
                <a:cs typeface="Arial"/>
                <a:sym typeface="Arial"/>
              </a:endParaRPr>
            </a:p>
          </p:txBody>
        </p:sp>
        <p:sp>
          <p:nvSpPr>
            <p:cNvPr id="7" name="Google Shape;454;p8">
              <a:extLst>
                <a:ext uri="{FF2B5EF4-FFF2-40B4-BE49-F238E27FC236}">
                  <a16:creationId xmlns:a16="http://schemas.microsoft.com/office/drawing/2014/main" id="{B462187A-47B7-875D-6D6E-AE7AE7A78D03}"/>
                </a:ext>
              </a:extLst>
            </p:cNvPr>
            <p:cNvSpPr/>
            <p:nvPr/>
          </p:nvSpPr>
          <p:spPr>
            <a:xfrm>
              <a:off x="6816433" y="2558458"/>
              <a:ext cx="896484" cy="287594"/>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altLang="en-US" sz="800" b="0" i="0" u="none" strike="noStrike" cap="none" dirty="0">
                  <a:solidFill>
                    <a:schemeClr val="dk1"/>
                  </a:solidFill>
                  <a:latin typeface="Arial"/>
                  <a:ea typeface="Arial"/>
                  <a:cs typeface="Arial"/>
                  <a:sym typeface="Arial"/>
                </a:rPr>
                <a:t>リミット</a:t>
              </a:r>
              <a:r>
                <a:rPr lang="en-US" altLang="ja-JP" sz="800" b="0" i="0" u="none" strike="noStrike" cap="none" dirty="0">
                  <a:solidFill>
                    <a:schemeClr val="dk1"/>
                  </a:solidFill>
                  <a:latin typeface="Arial"/>
                  <a:ea typeface="Arial"/>
                  <a:cs typeface="Arial"/>
                  <a:sym typeface="Arial"/>
                </a:rPr>
                <a:t>SW</a:t>
              </a:r>
            </a:p>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a:t>
              </a:r>
              <a:r>
                <a:rPr lang="ja-JP" altLang="en-US" sz="800" dirty="0">
                  <a:solidFill>
                    <a:schemeClr val="dk1"/>
                  </a:solidFill>
                </a:rPr>
                <a:t>シャッタ閉</a:t>
              </a:r>
              <a:r>
                <a:rPr lang="ja-JP" sz="800" b="0" i="0" u="none" strike="noStrike" cap="none" dirty="0">
                  <a:solidFill>
                    <a:schemeClr val="dk1"/>
                  </a:solidFill>
                  <a:latin typeface="Arial"/>
                  <a:ea typeface="Arial"/>
                  <a:cs typeface="Arial"/>
                  <a:sym typeface="Arial"/>
                </a:rPr>
                <a:t>)</a:t>
              </a:r>
              <a:endParaRPr sz="1050" b="0" i="0" u="none" strike="noStrike" cap="none" dirty="0">
                <a:solidFill>
                  <a:schemeClr val="dk1"/>
                </a:solidFill>
                <a:latin typeface="Arial"/>
                <a:ea typeface="Arial"/>
                <a:cs typeface="Arial"/>
                <a:sym typeface="Arial"/>
              </a:endParaRPr>
            </a:p>
          </p:txBody>
        </p:sp>
        <p:sp>
          <p:nvSpPr>
            <p:cNvPr id="8" name="Google Shape;454;p8">
              <a:extLst>
                <a:ext uri="{FF2B5EF4-FFF2-40B4-BE49-F238E27FC236}">
                  <a16:creationId xmlns:a16="http://schemas.microsoft.com/office/drawing/2014/main" id="{BFDEC172-6321-2A8A-D443-AC9A2A3F2277}"/>
                </a:ext>
              </a:extLst>
            </p:cNvPr>
            <p:cNvSpPr/>
            <p:nvPr/>
          </p:nvSpPr>
          <p:spPr>
            <a:xfrm>
              <a:off x="6806685" y="2908603"/>
              <a:ext cx="896484" cy="287594"/>
            </a:xfrm>
            <a:prstGeom prst="rect">
              <a:avLst/>
            </a:prstGeom>
            <a:solidFill>
              <a:schemeClr val="lt1"/>
            </a:solidFill>
            <a:ln w="25400" cap="flat"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ja-JP" altLang="en-US" sz="800" b="0" i="0" u="none" strike="noStrike" cap="none" dirty="0">
                  <a:solidFill>
                    <a:schemeClr val="dk1"/>
                  </a:solidFill>
                  <a:latin typeface="Arial"/>
                  <a:ea typeface="Arial"/>
                  <a:cs typeface="Arial"/>
                  <a:sym typeface="Arial"/>
                </a:rPr>
                <a:t>リミット</a:t>
              </a:r>
              <a:r>
                <a:rPr lang="en-US" altLang="ja-JP" sz="800" b="0" i="0" u="none" strike="noStrike" cap="none" dirty="0">
                  <a:solidFill>
                    <a:schemeClr val="dk1"/>
                  </a:solidFill>
                  <a:latin typeface="Arial"/>
                  <a:ea typeface="Arial"/>
                  <a:cs typeface="Arial"/>
                  <a:sym typeface="Arial"/>
                </a:rPr>
                <a:t>SW</a:t>
              </a:r>
            </a:p>
            <a:p>
              <a:pPr marL="0" marR="0" lvl="0" indent="0" algn="ctr" rtl="0">
                <a:lnSpc>
                  <a:spcPct val="100000"/>
                </a:lnSpc>
                <a:spcBef>
                  <a:spcPts val="0"/>
                </a:spcBef>
                <a:spcAft>
                  <a:spcPts val="0"/>
                </a:spcAft>
                <a:buClr>
                  <a:srgbClr val="000000"/>
                </a:buClr>
                <a:buSzPts val="800"/>
                <a:buFont typeface="Arial"/>
                <a:buNone/>
              </a:pPr>
              <a:r>
                <a:rPr lang="ja-JP" sz="800" b="0" i="0" u="none" strike="noStrike" cap="none" dirty="0">
                  <a:solidFill>
                    <a:schemeClr val="dk1"/>
                  </a:solidFill>
                  <a:latin typeface="Arial"/>
                  <a:ea typeface="Arial"/>
                  <a:cs typeface="Arial"/>
                  <a:sym typeface="Arial"/>
                </a:rPr>
                <a:t>(</a:t>
              </a:r>
              <a:r>
                <a:rPr lang="ja-JP" altLang="en-US" sz="800" dirty="0">
                  <a:solidFill>
                    <a:schemeClr val="dk1"/>
                  </a:solidFill>
                </a:rPr>
                <a:t>シャッタ開</a:t>
              </a:r>
              <a:r>
                <a:rPr lang="ja-JP" sz="800" b="0" i="0" u="none" strike="noStrike" cap="none" dirty="0">
                  <a:solidFill>
                    <a:schemeClr val="dk1"/>
                  </a:solidFill>
                  <a:latin typeface="Arial"/>
                  <a:ea typeface="Arial"/>
                  <a:cs typeface="Arial"/>
                  <a:sym typeface="Arial"/>
                </a:rPr>
                <a:t>)</a:t>
              </a:r>
              <a:endParaRPr sz="1050" b="0" i="0" u="none" strike="noStrike" cap="none" dirty="0">
                <a:solidFill>
                  <a:schemeClr val="dk1"/>
                </a:solidFill>
                <a:latin typeface="Arial"/>
                <a:ea typeface="Arial"/>
                <a:cs typeface="Arial"/>
                <a:sym typeface="Arial"/>
              </a:endParaRPr>
            </a:p>
          </p:txBody>
        </p:sp>
      </p:grpSp>
      <p:sp>
        <p:nvSpPr>
          <p:cNvPr id="2" name="テキスト ボックス 1">
            <a:extLst>
              <a:ext uri="{FF2B5EF4-FFF2-40B4-BE49-F238E27FC236}">
                <a16:creationId xmlns:a16="http://schemas.microsoft.com/office/drawing/2014/main" id="{17DF798D-93A3-EFD4-4482-9F3E0D0CF762}"/>
              </a:ext>
            </a:extLst>
          </p:cNvPr>
          <p:cNvSpPr txBox="1"/>
          <p:nvPr/>
        </p:nvSpPr>
        <p:spPr>
          <a:xfrm>
            <a:off x="2856656" y="3446459"/>
            <a:ext cx="610500" cy="276999"/>
          </a:xfrm>
          <a:prstGeom prst="rect">
            <a:avLst/>
          </a:prstGeom>
          <a:noFill/>
        </p:spPr>
        <p:txBody>
          <a:bodyPr wrap="square" rtlCol="0">
            <a:spAutoFit/>
          </a:bodyPr>
          <a:lstStyle/>
          <a:p>
            <a:pPr algn="l"/>
            <a:r>
              <a:rPr kumimoji="1" lang="en-US" altLang="ja-JP" sz="1200" dirty="0">
                <a:latin typeface="Meiryo UI" panose="020B0604030504040204" pitchFamily="50" charset="-128"/>
                <a:ea typeface="Meiryo UI" panose="020B0604030504040204" pitchFamily="50" charset="-128"/>
              </a:rPr>
              <a:t>ROS</a:t>
            </a:r>
            <a:endParaRPr kumimoji="1" lang="ja-JP" altLang="en-US" sz="1200" dirty="0">
              <a:latin typeface="Meiryo UI" panose="020B0604030504040204" pitchFamily="50" charset="-128"/>
              <a:ea typeface="Meiryo UI" panose="020B0604030504040204" pitchFamily="50" charset="-12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4"/>
          <p:cNvSpPr txBox="1"/>
          <p:nvPr/>
        </p:nvSpPr>
        <p:spPr>
          <a:xfrm>
            <a:off x="445091" y="280791"/>
            <a:ext cx="506104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全体構成-メカ構造</a:t>
            </a:r>
            <a:endParaRPr sz="2400" b="1" i="0" u="sng" strike="noStrike" cap="none">
              <a:solidFill>
                <a:schemeClr val="dk1"/>
              </a:solidFill>
              <a:latin typeface="Arial"/>
              <a:ea typeface="Arial"/>
              <a:cs typeface="Arial"/>
              <a:sym typeface="Arial"/>
            </a:endParaRPr>
          </a:p>
        </p:txBody>
      </p:sp>
      <p:sp>
        <p:nvSpPr>
          <p:cNvPr id="142" name="Google Shape;142;p4"/>
          <p:cNvSpPr txBox="1"/>
          <p:nvPr/>
        </p:nvSpPr>
        <p:spPr>
          <a:xfrm>
            <a:off x="445091" y="742415"/>
            <a:ext cx="8887445" cy="9233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機能ブロック図:下記リンク参照</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Scramble-CoRE\01_企画・構想\機能ブロック図_2023プレ大会機.xlsx"</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rgbClr val="000000"/>
              </a:solidFill>
              <a:latin typeface="Arial"/>
              <a:ea typeface="Arial"/>
              <a:cs typeface="Arial"/>
              <a:sym typeface="Arial"/>
            </a:endParaRPr>
          </a:p>
        </p:txBody>
      </p:sp>
      <p:pic>
        <p:nvPicPr>
          <p:cNvPr id="143" name="Google Shape;143;p4"/>
          <p:cNvPicPr preferRelativeResize="0"/>
          <p:nvPr/>
        </p:nvPicPr>
        <p:blipFill rotWithShape="1">
          <a:blip r:embed="rId3">
            <a:alphaModFix/>
          </a:blip>
          <a:srcRect/>
          <a:stretch/>
        </p:blipFill>
        <p:spPr>
          <a:xfrm>
            <a:off x="999361" y="1665745"/>
            <a:ext cx="7375738" cy="4855483"/>
          </a:xfrm>
          <a:prstGeom prst="rect">
            <a:avLst/>
          </a:prstGeom>
          <a:noFill/>
          <a:ln>
            <a:noFill/>
          </a:ln>
        </p:spPr>
      </p:pic>
      <p:sp>
        <p:nvSpPr>
          <p:cNvPr id="144" name="Google Shape;144;p4"/>
          <p:cNvSpPr/>
          <p:nvPr/>
        </p:nvSpPr>
        <p:spPr>
          <a:xfrm>
            <a:off x="-2909313" y="2015697"/>
            <a:ext cx="2175029" cy="850081"/>
          </a:xfrm>
          <a:prstGeom prst="wedgeRectCallout">
            <a:avLst>
              <a:gd name="adj1" fmla="val 71004"/>
              <a:gd name="adj2" fmla="val 38480"/>
            </a:avLst>
          </a:prstGeom>
          <a:solidFill>
            <a:schemeClr val="lt1"/>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chemeClr val="dk1"/>
                </a:solidFill>
                <a:latin typeface="Arial"/>
                <a:ea typeface="Arial"/>
                <a:cs typeface="Arial"/>
                <a:sym typeface="Arial"/>
              </a:rPr>
              <a:t>ロボットの機能の明確化</a:t>
            </a:r>
            <a:endParaRPr sz="1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chemeClr val="dk1"/>
                </a:solidFill>
                <a:latin typeface="Arial"/>
                <a:ea typeface="Arial"/>
                <a:cs typeface="Arial"/>
                <a:sym typeface="Arial"/>
              </a:rPr>
              <a:t>(理解の容易化のため)</a:t>
            </a:r>
            <a:endParaRPr sz="1400" b="0" i="0" u="none" strike="noStrike" cap="none">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3"/>
          <p:cNvPicPr preferRelativeResize="0"/>
          <p:nvPr/>
        </p:nvPicPr>
        <p:blipFill rotWithShape="1">
          <a:blip r:embed="rId3">
            <a:alphaModFix/>
          </a:blip>
          <a:srcRect/>
          <a:stretch/>
        </p:blipFill>
        <p:spPr>
          <a:xfrm>
            <a:off x="953353" y="700843"/>
            <a:ext cx="7981025" cy="3372903"/>
          </a:xfrm>
          <a:prstGeom prst="rect">
            <a:avLst/>
          </a:prstGeom>
          <a:noFill/>
          <a:ln>
            <a:noFill/>
          </a:ln>
        </p:spPr>
      </p:pic>
      <p:sp>
        <p:nvSpPr>
          <p:cNvPr id="150" name="Google Shape;150;p3"/>
          <p:cNvSpPr txBox="1"/>
          <p:nvPr/>
        </p:nvSpPr>
        <p:spPr>
          <a:xfrm>
            <a:off x="445091" y="280791"/>
            <a:ext cx="506104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全体構成-メカ構造</a:t>
            </a:r>
            <a:endParaRPr sz="2400" b="1" i="0" u="sng" strike="noStrike" cap="none">
              <a:solidFill>
                <a:schemeClr val="dk1"/>
              </a:solidFill>
              <a:latin typeface="Arial"/>
              <a:ea typeface="Arial"/>
              <a:cs typeface="Arial"/>
              <a:sym typeface="Arial"/>
            </a:endParaRPr>
          </a:p>
        </p:txBody>
      </p:sp>
      <p:sp>
        <p:nvSpPr>
          <p:cNvPr id="151" name="Google Shape;151;p3"/>
          <p:cNvSpPr txBox="1"/>
          <p:nvPr/>
        </p:nvSpPr>
        <p:spPr>
          <a:xfrm>
            <a:off x="445091" y="742415"/>
            <a:ext cx="210280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全体イメージ</a:t>
            </a:r>
            <a:endParaRPr sz="1400" b="0" i="0" u="none" strike="noStrike" cap="none">
              <a:solidFill>
                <a:srgbClr val="000000"/>
              </a:solidFill>
              <a:latin typeface="Arial"/>
              <a:ea typeface="Arial"/>
              <a:cs typeface="Arial"/>
              <a:sym typeface="Arial"/>
            </a:endParaRPr>
          </a:p>
        </p:txBody>
      </p:sp>
      <p:grpSp>
        <p:nvGrpSpPr>
          <p:cNvPr id="153" name="Google Shape;153;p3"/>
          <p:cNvGrpSpPr/>
          <p:nvPr/>
        </p:nvGrpSpPr>
        <p:grpSpPr>
          <a:xfrm>
            <a:off x="953353" y="4178672"/>
            <a:ext cx="2710233" cy="2679328"/>
            <a:chOff x="953353" y="4178672"/>
            <a:chExt cx="2710233" cy="2679328"/>
          </a:xfrm>
        </p:grpSpPr>
        <p:grpSp>
          <p:nvGrpSpPr>
            <p:cNvPr id="154" name="Google Shape;154;p3"/>
            <p:cNvGrpSpPr/>
            <p:nvPr/>
          </p:nvGrpSpPr>
          <p:grpSpPr>
            <a:xfrm>
              <a:off x="953353" y="4425295"/>
              <a:ext cx="2710233" cy="2432705"/>
              <a:chOff x="1042130" y="1734959"/>
              <a:chExt cx="2710233" cy="2432705"/>
            </a:xfrm>
          </p:grpSpPr>
          <p:pic>
            <p:nvPicPr>
              <p:cNvPr id="155" name="Google Shape;155;p3"/>
              <p:cNvPicPr preferRelativeResize="0"/>
              <p:nvPr/>
            </p:nvPicPr>
            <p:blipFill rotWithShape="1">
              <a:blip r:embed="rId4">
                <a:alphaModFix/>
              </a:blip>
              <a:srcRect/>
              <a:stretch/>
            </p:blipFill>
            <p:spPr>
              <a:xfrm>
                <a:off x="1042130" y="1734959"/>
                <a:ext cx="2710233" cy="2432705"/>
              </a:xfrm>
              <a:prstGeom prst="rect">
                <a:avLst/>
              </a:prstGeom>
              <a:noFill/>
              <a:ln>
                <a:noFill/>
              </a:ln>
            </p:spPr>
          </p:pic>
          <p:sp>
            <p:nvSpPr>
              <p:cNvPr id="156" name="Google Shape;156;p3"/>
              <p:cNvSpPr/>
              <p:nvPr/>
            </p:nvSpPr>
            <p:spPr>
              <a:xfrm rot="-2781894">
                <a:off x="1347245" y="2042029"/>
                <a:ext cx="454139" cy="124522"/>
              </a:xfrm>
              <a:prstGeom prst="rect">
                <a:avLst/>
              </a:prstGeom>
              <a:noFill/>
              <a:ln w="25400" cap="flat" cmpd="sng">
                <a:solidFill>
                  <a:schemeClr val="dk1"/>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57" name="Google Shape;157;p3"/>
              <p:cNvSpPr/>
              <p:nvPr/>
            </p:nvSpPr>
            <p:spPr>
              <a:xfrm rot="-2781894">
                <a:off x="2950295" y="3650367"/>
                <a:ext cx="454139" cy="124522"/>
              </a:xfrm>
              <a:prstGeom prst="rect">
                <a:avLst/>
              </a:prstGeom>
              <a:noFill/>
              <a:ln w="25400" cap="flat" cmpd="sng">
                <a:solidFill>
                  <a:schemeClr val="dk1"/>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58" name="Google Shape;158;p3"/>
              <p:cNvSpPr/>
              <p:nvPr/>
            </p:nvSpPr>
            <p:spPr>
              <a:xfrm rot="-8328720">
                <a:off x="2960424" y="2052948"/>
                <a:ext cx="454139" cy="124522"/>
              </a:xfrm>
              <a:prstGeom prst="rect">
                <a:avLst/>
              </a:prstGeom>
              <a:noFill/>
              <a:ln w="25400" cap="flat" cmpd="sng">
                <a:solidFill>
                  <a:schemeClr val="dk1"/>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59" name="Google Shape;159;p3"/>
              <p:cNvSpPr/>
              <p:nvPr/>
            </p:nvSpPr>
            <p:spPr>
              <a:xfrm rot="-8328720">
                <a:off x="1358035" y="3661285"/>
                <a:ext cx="454139" cy="124522"/>
              </a:xfrm>
              <a:prstGeom prst="rect">
                <a:avLst/>
              </a:prstGeom>
              <a:noFill/>
              <a:ln w="25400" cap="flat" cmpd="sng">
                <a:solidFill>
                  <a:schemeClr val="dk1"/>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160" name="Google Shape;160;p3"/>
            <p:cNvSpPr txBox="1"/>
            <p:nvPr/>
          </p:nvSpPr>
          <p:spPr>
            <a:xfrm>
              <a:off x="2352857" y="5807808"/>
              <a:ext cx="47320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MG</a:t>
              </a:r>
              <a:endParaRPr sz="1400" b="0" i="0" u="none" strike="noStrike" cap="none">
                <a:solidFill>
                  <a:srgbClr val="000000"/>
                </a:solidFill>
                <a:latin typeface="Arial"/>
                <a:ea typeface="Arial"/>
                <a:cs typeface="Arial"/>
                <a:sym typeface="Arial"/>
              </a:endParaRPr>
            </a:p>
          </p:txBody>
        </p:sp>
        <p:sp>
          <p:nvSpPr>
            <p:cNvPr id="161" name="Google Shape;161;p3"/>
            <p:cNvSpPr txBox="1"/>
            <p:nvPr/>
          </p:nvSpPr>
          <p:spPr>
            <a:xfrm>
              <a:off x="1648224" y="4904951"/>
              <a:ext cx="543739"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投射</a:t>
              </a:r>
              <a:endParaRPr sz="1400" b="0" i="0" u="none" strike="noStrike" cap="none">
                <a:solidFill>
                  <a:srgbClr val="000000"/>
                </a:solidFill>
                <a:latin typeface="Arial"/>
                <a:ea typeface="Arial"/>
                <a:cs typeface="Arial"/>
                <a:sym typeface="Arial"/>
              </a:endParaRPr>
            </a:p>
          </p:txBody>
        </p:sp>
        <p:sp>
          <p:nvSpPr>
            <p:cNvPr id="162" name="Google Shape;162;p3"/>
            <p:cNvSpPr txBox="1"/>
            <p:nvPr/>
          </p:nvSpPr>
          <p:spPr>
            <a:xfrm>
              <a:off x="2355894" y="4178672"/>
              <a:ext cx="925253"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&lt;上面&gt;</a:t>
              </a:r>
              <a:endParaRPr sz="1600" b="0" i="0" u="none" strike="noStrike" cap="none">
                <a:solidFill>
                  <a:srgbClr val="000000"/>
                </a:solidFill>
                <a:latin typeface="Arial"/>
                <a:ea typeface="Arial"/>
                <a:cs typeface="Arial"/>
                <a:sym typeface="Arial"/>
              </a:endParaRPr>
            </a:p>
          </p:txBody>
        </p:sp>
      </p:grpSp>
      <p:sp>
        <p:nvSpPr>
          <p:cNvPr id="163" name="Google Shape;163;p3"/>
          <p:cNvSpPr txBox="1"/>
          <p:nvPr/>
        </p:nvSpPr>
        <p:spPr>
          <a:xfrm>
            <a:off x="1648224" y="2217261"/>
            <a:ext cx="800219"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旋回機構</a:t>
            </a:r>
            <a:endParaRPr sz="1400" b="0" i="0" u="none" strike="noStrike" cap="none">
              <a:solidFill>
                <a:srgbClr val="000000"/>
              </a:solidFill>
              <a:latin typeface="Arial"/>
              <a:ea typeface="Arial"/>
              <a:cs typeface="Arial"/>
              <a:sym typeface="Arial"/>
            </a:endParaRPr>
          </a:p>
        </p:txBody>
      </p:sp>
      <p:cxnSp>
        <p:nvCxnSpPr>
          <p:cNvPr id="164" name="Google Shape;164;p3"/>
          <p:cNvCxnSpPr/>
          <p:nvPr/>
        </p:nvCxnSpPr>
        <p:spPr>
          <a:xfrm>
            <a:off x="2459115" y="2387294"/>
            <a:ext cx="427718" cy="392729"/>
          </a:xfrm>
          <a:prstGeom prst="straightConnector1">
            <a:avLst/>
          </a:prstGeom>
          <a:noFill/>
          <a:ln w="9525" cap="flat" cmpd="sng">
            <a:solidFill>
              <a:schemeClr val="dk1"/>
            </a:solidFill>
            <a:prstDash val="solid"/>
            <a:round/>
            <a:headEnd type="none" w="sm" len="sm"/>
            <a:tailEnd type="none" w="sm" len="sm"/>
          </a:ln>
        </p:spPr>
      </p:cxnSp>
      <p:sp>
        <p:nvSpPr>
          <p:cNvPr id="165" name="Google Shape;165;p3"/>
          <p:cNvSpPr txBox="1"/>
          <p:nvPr/>
        </p:nvSpPr>
        <p:spPr>
          <a:xfrm>
            <a:off x="6347534" y="3581785"/>
            <a:ext cx="1515158"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マガジン</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20発x2=40発</a:t>
            </a:r>
            <a:endParaRPr sz="1400" b="0" i="0" u="none" strike="noStrike" cap="none">
              <a:solidFill>
                <a:srgbClr val="000000"/>
              </a:solidFill>
              <a:latin typeface="Arial"/>
              <a:ea typeface="Arial"/>
              <a:cs typeface="Arial"/>
              <a:sym typeface="Arial"/>
            </a:endParaRPr>
          </a:p>
        </p:txBody>
      </p:sp>
      <p:sp>
        <p:nvSpPr>
          <p:cNvPr id="166" name="Google Shape;166;p3"/>
          <p:cNvSpPr txBox="1"/>
          <p:nvPr/>
        </p:nvSpPr>
        <p:spPr>
          <a:xfrm>
            <a:off x="7637478" y="5551200"/>
            <a:ext cx="1227000" cy="585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足周り</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オムニ4輪</a:t>
            </a:r>
            <a:endParaRPr sz="1600" b="0" i="0" u="none" strike="noStrike" cap="none">
              <a:solidFill>
                <a:srgbClr val="000000"/>
              </a:solidFill>
              <a:latin typeface="Arial"/>
              <a:ea typeface="Arial"/>
              <a:cs typeface="Arial"/>
              <a:sym typeface="Arial"/>
            </a:endParaRPr>
          </a:p>
        </p:txBody>
      </p:sp>
      <p:sp>
        <p:nvSpPr>
          <p:cNvPr id="167" name="Google Shape;167;p3"/>
          <p:cNvSpPr txBox="1"/>
          <p:nvPr/>
        </p:nvSpPr>
        <p:spPr>
          <a:xfrm>
            <a:off x="3745689" y="1103189"/>
            <a:ext cx="723275"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変化球</a:t>
            </a:r>
            <a:endParaRPr sz="1400" b="0" i="0" u="none" strike="noStrike" cap="none">
              <a:solidFill>
                <a:srgbClr val="000000"/>
              </a:solidFill>
              <a:latin typeface="Arial"/>
              <a:ea typeface="Arial"/>
              <a:cs typeface="Arial"/>
              <a:sym typeface="Arial"/>
            </a:endParaRPr>
          </a:p>
        </p:txBody>
      </p:sp>
      <p:sp>
        <p:nvSpPr>
          <p:cNvPr id="168" name="Google Shape;168;p3"/>
          <p:cNvSpPr txBox="1"/>
          <p:nvPr/>
        </p:nvSpPr>
        <p:spPr>
          <a:xfrm>
            <a:off x="5298927" y="675724"/>
            <a:ext cx="2432076"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サイズ:800x800x800</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        (現実的には~795)</a:t>
            </a:r>
            <a:endParaRPr sz="1600" b="0" i="0" u="none" strike="noStrike" cap="none">
              <a:solidFill>
                <a:srgbClr val="000000"/>
              </a:solidFill>
              <a:latin typeface="Arial"/>
              <a:ea typeface="Arial"/>
              <a:cs typeface="Arial"/>
              <a:sym typeface="Arial"/>
            </a:endParaRPr>
          </a:p>
        </p:txBody>
      </p:sp>
      <p:sp>
        <p:nvSpPr>
          <p:cNvPr id="169" name="Google Shape;169;p3"/>
          <p:cNvSpPr txBox="1"/>
          <p:nvPr/>
        </p:nvSpPr>
        <p:spPr>
          <a:xfrm>
            <a:off x="280862" y="4125455"/>
            <a:ext cx="1911101"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ja-JP" sz="1600" b="0" i="0" u="none" strike="noStrike" cap="none">
                <a:solidFill>
                  <a:srgbClr val="000000"/>
                </a:solidFill>
                <a:latin typeface="Arial"/>
                <a:ea typeface="Arial"/>
                <a:cs typeface="Arial"/>
                <a:sym typeface="Arial"/>
              </a:rPr>
              <a:t>投射機構はオフセット</a:t>
            </a:r>
            <a:endParaRPr sz="1600" b="0" i="0" u="none" strike="noStrike" cap="none">
              <a:solidFill>
                <a:srgbClr val="000000"/>
              </a:solidFill>
              <a:latin typeface="Arial"/>
              <a:ea typeface="Arial"/>
              <a:cs typeface="Arial"/>
              <a:sym typeface="Arial"/>
            </a:endParaRPr>
          </a:p>
        </p:txBody>
      </p:sp>
      <p:pic>
        <p:nvPicPr>
          <p:cNvPr id="171" name="Google Shape;171;p3"/>
          <p:cNvPicPr preferRelativeResize="0"/>
          <p:nvPr/>
        </p:nvPicPr>
        <p:blipFill rotWithShape="1">
          <a:blip r:embed="rId5">
            <a:alphaModFix/>
          </a:blip>
          <a:srcRect/>
          <a:stretch/>
        </p:blipFill>
        <p:spPr>
          <a:xfrm>
            <a:off x="3745702" y="4953850"/>
            <a:ext cx="3621400" cy="1611349"/>
          </a:xfrm>
          <a:prstGeom prst="rect">
            <a:avLst/>
          </a:prstGeom>
          <a:noFill/>
          <a:ln>
            <a:noFill/>
          </a:ln>
        </p:spPr>
      </p:pic>
      <p:pic>
        <p:nvPicPr>
          <p:cNvPr id="2" name="図 1">
            <a:extLst>
              <a:ext uri="{FF2B5EF4-FFF2-40B4-BE49-F238E27FC236}">
                <a16:creationId xmlns:a16="http://schemas.microsoft.com/office/drawing/2014/main" id="{F9C53334-03F7-C271-849C-67671794DFAB}"/>
              </a:ext>
            </a:extLst>
          </p:cNvPr>
          <p:cNvPicPr>
            <a:picLocks noChangeAspect="1"/>
          </p:cNvPicPr>
          <p:nvPr/>
        </p:nvPicPr>
        <p:blipFill>
          <a:blip r:embed="rId6"/>
          <a:stretch>
            <a:fillRect/>
          </a:stretch>
        </p:blipFill>
        <p:spPr>
          <a:xfrm>
            <a:off x="4552893" y="3563010"/>
            <a:ext cx="1567865" cy="129519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5"/>
          <p:cNvSpPr/>
          <p:nvPr/>
        </p:nvSpPr>
        <p:spPr>
          <a:xfrm>
            <a:off x="4512100" y="4074750"/>
            <a:ext cx="4562400" cy="261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5"/>
          <p:cNvSpPr txBox="1"/>
          <p:nvPr/>
        </p:nvSpPr>
        <p:spPr>
          <a:xfrm>
            <a:off x="445096" y="280800"/>
            <a:ext cx="2889000" cy="461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全体構成-メカ構造</a:t>
            </a:r>
            <a:endParaRPr sz="2400" b="1" i="0" u="sng" strike="noStrike" cap="none">
              <a:solidFill>
                <a:schemeClr val="dk1"/>
              </a:solidFill>
              <a:latin typeface="Arial"/>
              <a:ea typeface="Arial"/>
              <a:cs typeface="Arial"/>
              <a:sym typeface="Arial"/>
            </a:endParaRPr>
          </a:p>
        </p:txBody>
      </p:sp>
      <p:sp>
        <p:nvSpPr>
          <p:cNvPr id="178" name="Google Shape;178;p5"/>
          <p:cNvSpPr txBox="1"/>
          <p:nvPr/>
        </p:nvSpPr>
        <p:spPr>
          <a:xfrm>
            <a:off x="445091" y="742415"/>
            <a:ext cx="3581622"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足周り・フレーム[田上]</a:t>
            </a:r>
            <a:endParaRPr sz="1800" b="0" i="0" u="none" strike="noStrike" cap="none">
              <a:solidFill>
                <a:srgbClr val="000000"/>
              </a:solidFill>
              <a:latin typeface="Arial"/>
              <a:ea typeface="Arial"/>
              <a:cs typeface="Arial"/>
              <a:sym typeface="Arial"/>
            </a:endParaRPr>
          </a:p>
        </p:txBody>
      </p:sp>
      <p:sp>
        <p:nvSpPr>
          <p:cNvPr id="179" name="Google Shape;179;p5"/>
          <p:cNvSpPr txBox="1"/>
          <p:nvPr/>
        </p:nvSpPr>
        <p:spPr>
          <a:xfrm>
            <a:off x="4422538" y="3786300"/>
            <a:ext cx="4741500" cy="246300"/>
          </a:xfrm>
          <a:prstGeom prst="rect">
            <a:avLst/>
          </a:prstGeom>
          <a:noFill/>
          <a:ln>
            <a:noFill/>
          </a:ln>
        </p:spPr>
        <p:txBody>
          <a:bodyPr spcFirstLastPara="1" wrap="square" lIns="91425" tIns="45700" rIns="91425" bIns="45700" anchor="t" anchorCtr="0">
            <a:spAutoFit/>
          </a:bodyPr>
          <a:lstStyle/>
          <a:p>
            <a:pPr marL="0" marR="0" lvl="0" indent="0" algn="l" rtl="0">
              <a:lnSpc>
                <a:spcPct val="115000"/>
              </a:lnSpc>
              <a:spcBef>
                <a:spcPts val="0"/>
              </a:spcBef>
              <a:spcAft>
                <a:spcPts val="0"/>
              </a:spcAft>
              <a:buClr>
                <a:srgbClr val="000000"/>
              </a:buClr>
              <a:buSzPts val="1000"/>
              <a:buFont typeface="Arial"/>
              <a:buNone/>
            </a:pPr>
            <a:r>
              <a:rPr lang="ja-JP" sz="1000" b="0" i="0" u="none" strike="noStrike" cap="none">
                <a:solidFill>
                  <a:srgbClr val="000000"/>
                </a:solidFill>
                <a:latin typeface="Arial"/>
                <a:ea typeface="Arial"/>
                <a:cs typeface="Arial"/>
                <a:sym typeface="Arial"/>
              </a:rPr>
              <a:t>　動力計算シート：Scramble-CoRE\01_企画・構想\駆動系メカ仕様検討.xlsx</a:t>
            </a:r>
            <a:endParaRPr sz="1400" b="0" i="0" u="none" strike="noStrike" cap="none">
              <a:solidFill>
                <a:srgbClr val="000000"/>
              </a:solidFill>
              <a:latin typeface="Arial"/>
              <a:ea typeface="Arial"/>
              <a:cs typeface="Arial"/>
              <a:sym typeface="Arial"/>
            </a:endParaRPr>
          </a:p>
        </p:txBody>
      </p:sp>
      <p:grpSp>
        <p:nvGrpSpPr>
          <p:cNvPr id="180" name="Google Shape;180;p5"/>
          <p:cNvGrpSpPr/>
          <p:nvPr/>
        </p:nvGrpSpPr>
        <p:grpSpPr>
          <a:xfrm>
            <a:off x="5263187" y="4736053"/>
            <a:ext cx="3362597" cy="1850022"/>
            <a:chOff x="6134655" y="5043488"/>
            <a:chExt cx="2844698" cy="1565086"/>
          </a:xfrm>
        </p:grpSpPr>
        <p:grpSp>
          <p:nvGrpSpPr>
            <p:cNvPr id="181" name="Google Shape;181;p5"/>
            <p:cNvGrpSpPr/>
            <p:nvPr/>
          </p:nvGrpSpPr>
          <p:grpSpPr>
            <a:xfrm>
              <a:off x="6343843" y="5043488"/>
              <a:ext cx="2635510" cy="1565086"/>
              <a:chOff x="6191443" y="5257800"/>
              <a:chExt cx="2635510" cy="1565086"/>
            </a:xfrm>
          </p:grpSpPr>
          <p:grpSp>
            <p:nvGrpSpPr>
              <p:cNvPr id="182" name="Google Shape;182;p5"/>
              <p:cNvGrpSpPr/>
              <p:nvPr/>
            </p:nvGrpSpPr>
            <p:grpSpPr>
              <a:xfrm>
                <a:off x="6191443" y="5763944"/>
                <a:ext cx="2635510" cy="554277"/>
                <a:chOff x="6271702" y="5191063"/>
                <a:chExt cx="2635510" cy="554277"/>
              </a:xfrm>
            </p:grpSpPr>
            <p:sp>
              <p:nvSpPr>
                <p:cNvPr id="183" name="Google Shape;183;p5"/>
                <p:cNvSpPr/>
                <p:nvPr/>
              </p:nvSpPr>
              <p:spPr>
                <a:xfrm>
                  <a:off x="7298048" y="5524298"/>
                  <a:ext cx="142108" cy="221042"/>
                </a:xfrm>
                <a:prstGeom prst="triangle">
                  <a:avLst>
                    <a:gd name="adj" fmla="val 50000"/>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184" name="Google Shape;184;p5"/>
                <p:cNvGrpSpPr/>
                <p:nvPr/>
              </p:nvGrpSpPr>
              <p:grpSpPr>
                <a:xfrm>
                  <a:off x="6271702" y="5191063"/>
                  <a:ext cx="2635510" cy="554277"/>
                  <a:chOff x="6271702" y="5191063"/>
                  <a:chExt cx="2635510" cy="554277"/>
                </a:xfrm>
              </p:grpSpPr>
              <p:grpSp>
                <p:nvGrpSpPr>
                  <p:cNvPr id="185" name="Google Shape;185;p5"/>
                  <p:cNvGrpSpPr/>
                  <p:nvPr/>
                </p:nvGrpSpPr>
                <p:grpSpPr>
                  <a:xfrm>
                    <a:off x="7519981" y="5212932"/>
                    <a:ext cx="1387231" cy="510540"/>
                    <a:chOff x="7519981" y="5212932"/>
                    <a:chExt cx="1387231" cy="510540"/>
                  </a:xfrm>
                </p:grpSpPr>
                <p:sp>
                  <p:nvSpPr>
                    <p:cNvPr id="186" name="Google Shape;186;p5"/>
                    <p:cNvSpPr/>
                    <p:nvPr/>
                  </p:nvSpPr>
                  <p:spPr>
                    <a:xfrm>
                      <a:off x="8076632" y="5212932"/>
                      <a:ext cx="830580" cy="510540"/>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7" name="Google Shape;187;p5"/>
                    <p:cNvSpPr/>
                    <p:nvPr/>
                  </p:nvSpPr>
                  <p:spPr>
                    <a:xfrm>
                      <a:off x="7765733" y="5412105"/>
                      <a:ext cx="310899" cy="112193"/>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8" name="Google Shape;188;p5"/>
                    <p:cNvSpPr/>
                    <p:nvPr/>
                  </p:nvSpPr>
                  <p:spPr>
                    <a:xfrm>
                      <a:off x="7519981" y="5267326"/>
                      <a:ext cx="401201" cy="144780"/>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89" name="Google Shape;189;p5"/>
                    <p:cNvSpPr/>
                    <p:nvPr/>
                  </p:nvSpPr>
                  <p:spPr>
                    <a:xfrm>
                      <a:off x="7524551" y="5526204"/>
                      <a:ext cx="401201" cy="144780"/>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190" name="Google Shape;190;p5"/>
                  <p:cNvSpPr/>
                  <p:nvPr/>
                </p:nvSpPr>
                <p:spPr>
                  <a:xfrm>
                    <a:off x="6271702" y="5412105"/>
                    <a:ext cx="1392945" cy="112194"/>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1" name="Google Shape;191;p5"/>
                  <p:cNvSpPr/>
                  <p:nvPr/>
                </p:nvSpPr>
                <p:spPr>
                  <a:xfrm rot="10800000" flipH="1">
                    <a:off x="7285149" y="5191063"/>
                    <a:ext cx="149735" cy="208557"/>
                  </a:xfrm>
                  <a:prstGeom prst="triangle">
                    <a:avLst>
                      <a:gd name="adj" fmla="val 50000"/>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2" name="Google Shape;192;p5"/>
                  <p:cNvSpPr/>
                  <p:nvPr/>
                </p:nvSpPr>
                <p:spPr>
                  <a:xfrm>
                    <a:off x="6535782" y="5524298"/>
                    <a:ext cx="142108" cy="221042"/>
                  </a:xfrm>
                  <a:prstGeom prst="triangle">
                    <a:avLst>
                      <a:gd name="adj" fmla="val 50000"/>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3" name="Google Shape;193;p5"/>
                  <p:cNvSpPr/>
                  <p:nvPr/>
                </p:nvSpPr>
                <p:spPr>
                  <a:xfrm rot="10800000" flipH="1">
                    <a:off x="6522883" y="5191063"/>
                    <a:ext cx="149735" cy="208557"/>
                  </a:xfrm>
                  <a:prstGeom prst="triangle">
                    <a:avLst>
                      <a:gd name="adj" fmla="val 50000"/>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grpSp>
            <p:nvGrpSpPr>
              <p:cNvPr id="194" name="Google Shape;194;p5"/>
              <p:cNvGrpSpPr/>
              <p:nvPr/>
            </p:nvGrpSpPr>
            <p:grpSpPr>
              <a:xfrm>
                <a:off x="6711145" y="5257800"/>
                <a:ext cx="369518" cy="1565086"/>
                <a:chOff x="6711145" y="5257800"/>
                <a:chExt cx="369518" cy="1565086"/>
              </a:xfrm>
            </p:grpSpPr>
            <p:sp>
              <p:nvSpPr>
                <p:cNvPr id="195" name="Google Shape;195;p5"/>
                <p:cNvSpPr/>
                <p:nvPr/>
              </p:nvSpPr>
              <p:spPr>
                <a:xfrm>
                  <a:off x="6711950" y="5715000"/>
                  <a:ext cx="368713" cy="269986"/>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6" name="Google Shape;196;p5"/>
                <p:cNvSpPr/>
                <p:nvPr/>
              </p:nvSpPr>
              <p:spPr>
                <a:xfrm>
                  <a:off x="6711145" y="6097179"/>
                  <a:ext cx="368713" cy="269986"/>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7" name="Google Shape;197;p5"/>
                <p:cNvSpPr/>
                <p:nvPr/>
              </p:nvSpPr>
              <p:spPr>
                <a:xfrm>
                  <a:off x="6711886" y="5257800"/>
                  <a:ext cx="368713" cy="455721"/>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8" name="Google Shape;198;p5"/>
                <p:cNvSpPr/>
                <p:nvPr/>
              </p:nvSpPr>
              <p:spPr>
                <a:xfrm>
                  <a:off x="6711145" y="6367165"/>
                  <a:ext cx="368713" cy="455721"/>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grpSp>
          <p:nvGrpSpPr>
            <p:cNvPr id="199" name="Google Shape;199;p5"/>
            <p:cNvGrpSpPr/>
            <p:nvPr/>
          </p:nvGrpSpPr>
          <p:grpSpPr>
            <a:xfrm>
              <a:off x="6261100" y="5619439"/>
              <a:ext cx="238318" cy="178111"/>
              <a:chOff x="6261100" y="5619439"/>
              <a:chExt cx="238318" cy="178111"/>
            </a:xfrm>
          </p:grpSpPr>
          <p:cxnSp>
            <p:nvCxnSpPr>
              <p:cNvPr id="200" name="Google Shape;200;p5"/>
              <p:cNvCxnSpPr/>
              <p:nvPr/>
            </p:nvCxnSpPr>
            <p:spPr>
              <a:xfrm rot="10800000">
                <a:off x="6496050" y="5619439"/>
                <a:ext cx="0" cy="151235"/>
              </a:xfrm>
              <a:prstGeom prst="straightConnector1">
                <a:avLst/>
              </a:prstGeom>
              <a:noFill/>
              <a:ln w="9525" cap="flat" cmpd="sng">
                <a:solidFill>
                  <a:schemeClr val="dk1"/>
                </a:solidFill>
                <a:prstDash val="solid"/>
                <a:round/>
                <a:headEnd type="none" w="sm" len="sm"/>
                <a:tailEnd type="none" w="sm" len="sm"/>
              </a:ln>
            </p:spPr>
          </p:cxnSp>
          <p:cxnSp>
            <p:nvCxnSpPr>
              <p:cNvPr id="201" name="Google Shape;201;p5"/>
              <p:cNvCxnSpPr/>
              <p:nvPr/>
            </p:nvCxnSpPr>
            <p:spPr>
              <a:xfrm rot="10800000">
                <a:off x="6261100" y="5619439"/>
                <a:ext cx="238318" cy="0"/>
              </a:xfrm>
              <a:prstGeom prst="straightConnector1">
                <a:avLst/>
              </a:prstGeom>
              <a:noFill/>
              <a:ln w="9525" cap="flat" cmpd="sng">
                <a:solidFill>
                  <a:schemeClr val="dk1"/>
                </a:solidFill>
                <a:prstDash val="solid"/>
                <a:round/>
                <a:headEnd type="none" w="sm" len="sm"/>
                <a:tailEnd type="none" w="sm" len="sm"/>
              </a:ln>
            </p:spPr>
          </p:cxnSp>
          <p:cxnSp>
            <p:nvCxnSpPr>
              <p:cNvPr id="202" name="Google Shape;202;p5"/>
              <p:cNvCxnSpPr/>
              <p:nvPr/>
            </p:nvCxnSpPr>
            <p:spPr>
              <a:xfrm rot="10800000">
                <a:off x="6261100" y="5619439"/>
                <a:ext cx="0" cy="178111"/>
              </a:xfrm>
              <a:prstGeom prst="straightConnector1">
                <a:avLst/>
              </a:prstGeom>
              <a:noFill/>
              <a:ln w="9525" cap="flat" cmpd="sng">
                <a:solidFill>
                  <a:schemeClr val="dk1"/>
                </a:solidFill>
                <a:prstDash val="solid"/>
                <a:round/>
                <a:headEnd type="none" w="sm" len="sm"/>
                <a:tailEnd type="none" w="sm" len="sm"/>
              </a:ln>
            </p:spPr>
          </p:cxnSp>
          <p:cxnSp>
            <p:nvCxnSpPr>
              <p:cNvPr id="203" name="Google Shape;203;p5"/>
              <p:cNvCxnSpPr/>
              <p:nvPr/>
            </p:nvCxnSpPr>
            <p:spPr>
              <a:xfrm rot="10800000">
                <a:off x="6261100" y="5797550"/>
                <a:ext cx="82743" cy="0"/>
              </a:xfrm>
              <a:prstGeom prst="straightConnector1">
                <a:avLst/>
              </a:prstGeom>
              <a:noFill/>
              <a:ln w="9525" cap="flat" cmpd="sng">
                <a:solidFill>
                  <a:schemeClr val="dk1"/>
                </a:solidFill>
                <a:prstDash val="solid"/>
                <a:round/>
                <a:headEnd type="none" w="sm" len="sm"/>
                <a:tailEnd type="none" w="sm" len="sm"/>
              </a:ln>
            </p:spPr>
          </p:cxnSp>
        </p:grpSp>
        <p:grpSp>
          <p:nvGrpSpPr>
            <p:cNvPr id="204" name="Google Shape;204;p5"/>
            <p:cNvGrpSpPr/>
            <p:nvPr/>
          </p:nvGrpSpPr>
          <p:grpSpPr>
            <a:xfrm rot="10800000" flipH="1">
              <a:off x="6261100" y="5851442"/>
              <a:ext cx="238318" cy="178111"/>
              <a:chOff x="6261100" y="5619439"/>
              <a:chExt cx="238318" cy="178111"/>
            </a:xfrm>
          </p:grpSpPr>
          <p:cxnSp>
            <p:nvCxnSpPr>
              <p:cNvPr id="205" name="Google Shape;205;p5"/>
              <p:cNvCxnSpPr/>
              <p:nvPr/>
            </p:nvCxnSpPr>
            <p:spPr>
              <a:xfrm rot="10800000">
                <a:off x="6496050" y="5619439"/>
                <a:ext cx="0" cy="151235"/>
              </a:xfrm>
              <a:prstGeom prst="straightConnector1">
                <a:avLst/>
              </a:prstGeom>
              <a:noFill/>
              <a:ln w="9525" cap="flat" cmpd="sng">
                <a:solidFill>
                  <a:schemeClr val="dk1"/>
                </a:solidFill>
                <a:prstDash val="solid"/>
                <a:round/>
                <a:headEnd type="none" w="sm" len="sm"/>
                <a:tailEnd type="none" w="sm" len="sm"/>
              </a:ln>
            </p:spPr>
          </p:cxnSp>
          <p:cxnSp>
            <p:nvCxnSpPr>
              <p:cNvPr id="206" name="Google Shape;206;p5"/>
              <p:cNvCxnSpPr/>
              <p:nvPr/>
            </p:nvCxnSpPr>
            <p:spPr>
              <a:xfrm rot="10800000">
                <a:off x="6261100" y="5619439"/>
                <a:ext cx="238318" cy="0"/>
              </a:xfrm>
              <a:prstGeom prst="straightConnector1">
                <a:avLst/>
              </a:prstGeom>
              <a:noFill/>
              <a:ln w="9525" cap="flat" cmpd="sng">
                <a:solidFill>
                  <a:schemeClr val="dk1"/>
                </a:solidFill>
                <a:prstDash val="solid"/>
                <a:round/>
                <a:headEnd type="none" w="sm" len="sm"/>
                <a:tailEnd type="none" w="sm" len="sm"/>
              </a:ln>
            </p:spPr>
          </p:cxnSp>
          <p:cxnSp>
            <p:nvCxnSpPr>
              <p:cNvPr id="207" name="Google Shape;207;p5"/>
              <p:cNvCxnSpPr/>
              <p:nvPr/>
            </p:nvCxnSpPr>
            <p:spPr>
              <a:xfrm rot="10800000">
                <a:off x="6261100" y="5619439"/>
                <a:ext cx="0" cy="178111"/>
              </a:xfrm>
              <a:prstGeom prst="straightConnector1">
                <a:avLst/>
              </a:prstGeom>
              <a:noFill/>
              <a:ln w="9525" cap="flat" cmpd="sng">
                <a:solidFill>
                  <a:schemeClr val="dk1"/>
                </a:solidFill>
                <a:prstDash val="solid"/>
                <a:round/>
                <a:headEnd type="none" w="sm" len="sm"/>
                <a:tailEnd type="none" w="sm" len="sm"/>
              </a:ln>
            </p:spPr>
          </p:cxnSp>
          <p:cxnSp>
            <p:nvCxnSpPr>
              <p:cNvPr id="208" name="Google Shape;208;p5"/>
              <p:cNvCxnSpPr/>
              <p:nvPr/>
            </p:nvCxnSpPr>
            <p:spPr>
              <a:xfrm rot="10800000">
                <a:off x="6261100" y="5797550"/>
                <a:ext cx="82743" cy="0"/>
              </a:xfrm>
              <a:prstGeom prst="straightConnector1">
                <a:avLst/>
              </a:prstGeom>
              <a:noFill/>
              <a:ln w="9525" cap="flat" cmpd="sng">
                <a:solidFill>
                  <a:schemeClr val="dk1"/>
                </a:solidFill>
                <a:prstDash val="solid"/>
                <a:round/>
                <a:headEnd type="none" w="sm" len="sm"/>
                <a:tailEnd type="none" w="sm" len="sm"/>
              </a:ln>
            </p:spPr>
          </p:cxnSp>
        </p:grpSp>
        <p:cxnSp>
          <p:nvCxnSpPr>
            <p:cNvPr id="209" name="Google Shape;209;p5"/>
            <p:cNvCxnSpPr/>
            <p:nvPr/>
          </p:nvCxnSpPr>
          <p:spPr>
            <a:xfrm rot="10800000">
              <a:off x="6261100" y="5797550"/>
              <a:ext cx="0" cy="80768"/>
            </a:xfrm>
            <a:prstGeom prst="straightConnector1">
              <a:avLst/>
            </a:prstGeom>
            <a:noFill/>
            <a:ln w="9525" cap="flat" cmpd="sng">
              <a:solidFill>
                <a:schemeClr val="dk1"/>
              </a:solidFill>
              <a:prstDash val="solid"/>
              <a:round/>
              <a:headEnd type="none" w="sm" len="sm"/>
              <a:tailEnd type="none" w="sm" len="sm"/>
            </a:ln>
          </p:spPr>
        </p:cxnSp>
        <p:sp>
          <p:nvSpPr>
            <p:cNvPr id="210" name="Google Shape;210;p5"/>
            <p:cNvSpPr/>
            <p:nvPr/>
          </p:nvSpPr>
          <p:spPr>
            <a:xfrm>
              <a:off x="6134655" y="5689600"/>
              <a:ext cx="45719" cy="274340"/>
            </a:xfrm>
            <a:prstGeom prst="rect">
              <a:avLst/>
            </a:prstGeom>
            <a:no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sp>
        <p:nvSpPr>
          <p:cNvPr id="211" name="Google Shape;211;p5"/>
          <p:cNvSpPr txBox="1"/>
          <p:nvPr/>
        </p:nvSpPr>
        <p:spPr>
          <a:xfrm>
            <a:off x="6154761" y="4083950"/>
            <a:ext cx="219643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メカロック</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└滑りに対する信頼性確保</a:t>
            </a:r>
            <a:endParaRPr sz="1400" b="0" i="0" u="none" strike="noStrike" cap="none">
              <a:solidFill>
                <a:srgbClr val="000000"/>
              </a:solidFill>
              <a:latin typeface="Arial"/>
              <a:ea typeface="Arial"/>
              <a:cs typeface="Arial"/>
              <a:sym typeface="Arial"/>
            </a:endParaRPr>
          </a:p>
        </p:txBody>
      </p:sp>
      <p:sp>
        <p:nvSpPr>
          <p:cNvPr id="212" name="Google Shape;212;p5"/>
          <p:cNvSpPr txBox="1"/>
          <p:nvPr/>
        </p:nvSpPr>
        <p:spPr>
          <a:xfrm>
            <a:off x="6723649" y="4584700"/>
            <a:ext cx="25374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オルダム継手</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└偏心，偏角を許容し，</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  ギヤヘッド軸の破損リスク低減</a:t>
            </a:r>
            <a:endParaRPr sz="1400" b="0" i="0" u="none" strike="noStrike" cap="none">
              <a:solidFill>
                <a:srgbClr val="000000"/>
              </a:solidFill>
              <a:latin typeface="Arial"/>
              <a:ea typeface="Arial"/>
              <a:cs typeface="Arial"/>
              <a:sym typeface="Arial"/>
            </a:endParaRPr>
          </a:p>
        </p:txBody>
      </p:sp>
      <p:sp>
        <p:nvSpPr>
          <p:cNvPr id="213" name="Google Shape;213;p5"/>
          <p:cNvSpPr txBox="1"/>
          <p:nvPr/>
        </p:nvSpPr>
        <p:spPr>
          <a:xfrm>
            <a:off x="4460288" y="4677133"/>
            <a:ext cx="1723500" cy="461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エンコーダ基板</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└速度制御用，磁気式</a:t>
            </a:r>
            <a:endParaRPr sz="1400" b="0" i="0" u="none" strike="noStrike" cap="none">
              <a:solidFill>
                <a:srgbClr val="000000"/>
              </a:solidFill>
              <a:latin typeface="Arial"/>
              <a:ea typeface="Arial"/>
              <a:cs typeface="Arial"/>
              <a:sym typeface="Arial"/>
            </a:endParaRPr>
          </a:p>
        </p:txBody>
      </p:sp>
      <p:sp>
        <p:nvSpPr>
          <p:cNvPr id="214" name="Google Shape;214;p5"/>
          <p:cNvSpPr txBox="1"/>
          <p:nvPr/>
        </p:nvSpPr>
        <p:spPr>
          <a:xfrm>
            <a:off x="7778866" y="5504477"/>
            <a:ext cx="59984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M+R</a:t>
            </a:r>
            <a:endParaRPr sz="1400" b="0" i="0" u="none" strike="noStrike" cap="none">
              <a:solidFill>
                <a:srgbClr val="000000"/>
              </a:solidFill>
              <a:latin typeface="Arial"/>
              <a:ea typeface="Arial"/>
              <a:cs typeface="Arial"/>
              <a:sym typeface="Arial"/>
            </a:endParaRPr>
          </a:p>
        </p:txBody>
      </p:sp>
      <p:sp>
        <p:nvSpPr>
          <p:cNvPr id="215" name="Google Shape;215;p5"/>
          <p:cNvSpPr txBox="1"/>
          <p:nvPr/>
        </p:nvSpPr>
        <p:spPr>
          <a:xfrm>
            <a:off x="206897" y="4032600"/>
            <a:ext cx="15882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sng" strike="noStrike" cap="none">
                <a:solidFill>
                  <a:srgbClr val="000000"/>
                </a:solidFill>
                <a:latin typeface="Arial"/>
                <a:ea typeface="Arial"/>
                <a:cs typeface="Arial"/>
                <a:sym typeface="Arial"/>
              </a:rPr>
              <a:t>ユニット外観</a:t>
            </a:r>
            <a:endParaRPr sz="1400" b="0" i="0" u="none" strike="noStrike" cap="none">
              <a:solidFill>
                <a:srgbClr val="000000"/>
              </a:solidFill>
              <a:latin typeface="Arial"/>
              <a:ea typeface="Arial"/>
              <a:cs typeface="Arial"/>
              <a:sym typeface="Arial"/>
            </a:endParaRPr>
          </a:p>
        </p:txBody>
      </p:sp>
      <p:cxnSp>
        <p:nvCxnSpPr>
          <p:cNvPr id="216" name="Google Shape;216;p5"/>
          <p:cNvCxnSpPr>
            <a:endCxn id="188" idx="0"/>
          </p:cNvCxnSpPr>
          <p:nvPr/>
        </p:nvCxnSpPr>
        <p:spPr>
          <a:xfrm flipH="1">
            <a:off x="7223118" y="5131692"/>
            <a:ext cx="53400" cy="292800"/>
          </a:xfrm>
          <a:prstGeom prst="straightConnector1">
            <a:avLst/>
          </a:prstGeom>
          <a:noFill/>
          <a:ln w="9525" cap="flat" cmpd="sng">
            <a:solidFill>
              <a:schemeClr val="dk1"/>
            </a:solidFill>
            <a:prstDash val="solid"/>
            <a:round/>
            <a:headEnd type="none" w="sm" len="sm"/>
            <a:tailEnd type="none" w="sm" len="sm"/>
          </a:ln>
        </p:spPr>
      </p:cxnSp>
      <p:cxnSp>
        <p:nvCxnSpPr>
          <p:cNvPr id="217" name="Google Shape;217;p5"/>
          <p:cNvCxnSpPr/>
          <p:nvPr/>
        </p:nvCxnSpPr>
        <p:spPr>
          <a:xfrm flipH="1">
            <a:off x="6472153" y="4545983"/>
            <a:ext cx="304877" cy="851181"/>
          </a:xfrm>
          <a:prstGeom prst="straightConnector1">
            <a:avLst/>
          </a:prstGeom>
          <a:noFill/>
          <a:ln w="9525" cap="flat" cmpd="sng">
            <a:solidFill>
              <a:schemeClr val="dk1"/>
            </a:solidFill>
            <a:prstDash val="solid"/>
            <a:round/>
            <a:headEnd type="none" w="sm" len="sm"/>
            <a:tailEnd type="none" w="sm" len="sm"/>
          </a:ln>
        </p:spPr>
      </p:cxnSp>
      <p:cxnSp>
        <p:nvCxnSpPr>
          <p:cNvPr id="218" name="Google Shape;218;p5"/>
          <p:cNvCxnSpPr>
            <a:stCxn id="213" idx="2"/>
            <a:endCxn id="210" idx="1"/>
          </p:cNvCxnSpPr>
          <p:nvPr/>
        </p:nvCxnSpPr>
        <p:spPr>
          <a:xfrm flipH="1">
            <a:off x="5263238" y="5138833"/>
            <a:ext cx="58800" cy="523200"/>
          </a:xfrm>
          <a:prstGeom prst="straightConnector1">
            <a:avLst/>
          </a:prstGeom>
          <a:noFill/>
          <a:ln w="9525" cap="flat" cmpd="sng">
            <a:solidFill>
              <a:schemeClr val="dk1"/>
            </a:solidFill>
            <a:prstDash val="solid"/>
            <a:round/>
            <a:headEnd type="none" w="sm" len="sm"/>
            <a:tailEnd type="none" w="sm" len="sm"/>
          </a:ln>
        </p:spPr>
      </p:cxnSp>
      <p:grpSp>
        <p:nvGrpSpPr>
          <p:cNvPr id="219" name="Google Shape;219;p5"/>
          <p:cNvGrpSpPr/>
          <p:nvPr/>
        </p:nvGrpSpPr>
        <p:grpSpPr>
          <a:xfrm>
            <a:off x="5075837" y="5669313"/>
            <a:ext cx="492443" cy="709599"/>
            <a:chOff x="5075837" y="5669313"/>
            <a:chExt cx="492443" cy="709599"/>
          </a:xfrm>
        </p:grpSpPr>
        <p:sp>
          <p:nvSpPr>
            <p:cNvPr id="220" name="Google Shape;220;p5"/>
            <p:cNvSpPr txBox="1"/>
            <p:nvPr/>
          </p:nvSpPr>
          <p:spPr>
            <a:xfrm>
              <a:off x="5075837" y="6101913"/>
              <a:ext cx="492443"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磁石</a:t>
              </a:r>
              <a:endParaRPr sz="1400" b="0" i="0" u="none" strike="noStrike" cap="none">
                <a:solidFill>
                  <a:srgbClr val="000000"/>
                </a:solidFill>
                <a:latin typeface="Arial"/>
                <a:ea typeface="Arial"/>
                <a:cs typeface="Arial"/>
                <a:sym typeface="Arial"/>
              </a:endParaRPr>
            </a:p>
          </p:txBody>
        </p:sp>
        <p:cxnSp>
          <p:nvCxnSpPr>
            <p:cNvPr id="221" name="Google Shape;221;p5"/>
            <p:cNvCxnSpPr>
              <a:stCxn id="220" idx="0"/>
            </p:cNvCxnSpPr>
            <p:nvPr/>
          </p:nvCxnSpPr>
          <p:spPr>
            <a:xfrm rot="10800000" flipH="1">
              <a:off x="5322059" y="5669313"/>
              <a:ext cx="133800" cy="432600"/>
            </a:xfrm>
            <a:prstGeom prst="straightConnector1">
              <a:avLst/>
            </a:prstGeom>
            <a:noFill/>
            <a:ln w="9525" cap="flat" cmpd="sng">
              <a:solidFill>
                <a:schemeClr val="dk1"/>
              </a:solidFill>
              <a:prstDash val="solid"/>
              <a:round/>
              <a:headEnd type="none" w="sm" len="sm"/>
              <a:tailEnd type="none" w="sm" len="sm"/>
            </a:ln>
          </p:spPr>
        </p:cxnSp>
      </p:grpSp>
      <p:grpSp>
        <p:nvGrpSpPr>
          <p:cNvPr id="222" name="Google Shape;222;p5"/>
          <p:cNvGrpSpPr/>
          <p:nvPr/>
        </p:nvGrpSpPr>
        <p:grpSpPr>
          <a:xfrm>
            <a:off x="6723659" y="5989532"/>
            <a:ext cx="1242648" cy="558558"/>
            <a:chOff x="6723659" y="5989532"/>
            <a:chExt cx="1242648" cy="558558"/>
          </a:xfrm>
        </p:grpSpPr>
        <p:sp>
          <p:nvSpPr>
            <p:cNvPr id="223" name="Google Shape;223;p5"/>
            <p:cNvSpPr txBox="1"/>
            <p:nvPr/>
          </p:nvSpPr>
          <p:spPr>
            <a:xfrm>
              <a:off x="6723659" y="6271091"/>
              <a:ext cx="1242648"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軸受(両端支持)</a:t>
              </a:r>
              <a:endParaRPr sz="1200" b="0" i="0" u="none" strike="noStrike" cap="none">
                <a:solidFill>
                  <a:srgbClr val="000000"/>
                </a:solidFill>
                <a:latin typeface="Arial"/>
                <a:ea typeface="Arial"/>
                <a:cs typeface="Arial"/>
                <a:sym typeface="Arial"/>
              </a:endParaRPr>
            </a:p>
          </p:txBody>
        </p:sp>
        <p:cxnSp>
          <p:nvCxnSpPr>
            <p:cNvPr id="224" name="Google Shape;224;p5"/>
            <p:cNvCxnSpPr>
              <a:endCxn id="183" idx="3"/>
            </p:cNvCxnSpPr>
            <p:nvPr/>
          </p:nvCxnSpPr>
          <p:spPr>
            <a:xfrm rot="10800000">
              <a:off x="6807649" y="5989532"/>
              <a:ext cx="148800" cy="327300"/>
            </a:xfrm>
            <a:prstGeom prst="straightConnector1">
              <a:avLst/>
            </a:prstGeom>
            <a:noFill/>
            <a:ln w="9525" cap="flat" cmpd="sng">
              <a:solidFill>
                <a:schemeClr val="dk1"/>
              </a:solidFill>
              <a:prstDash val="solid"/>
              <a:round/>
              <a:headEnd type="none" w="sm" len="sm"/>
              <a:tailEnd type="none" w="sm" len="sm"/>
            </a:ln>
          </p:spPr>
        </p:cxnSp>
      </p:grpSp>
      <p:grpSp>
        <p:nvGrpSpPr>
          <p:cNvPr id="225" name="Google Shape;225;p5"/>
          <p:cNvGrpSpPr/>
          <p:nvPr/>
        </p:nvGrpSpPr>
        <p:grpSpPr>
          <a:xfrm>
            <a:off x="5332523" y="5671536"/>
            <a:ext cx="1147964" cy="1016799"/>
            <a:chOff x="5332523" y="5671536"/>
            <a:chExt cx="1147964" cy="1016799"/>
          </a:xfrm>
        </p:grpSpPr>
        <p:sp>
          <p:nvSpPr>
            <p:cNvPr id="226" name="Google Shape;226;p5"/>
            <p:cNvSpPr txBox="1"/>
            <p:nvPr/>
          </p:nvSpPr>
          <p:spPr>
            <a:xfrm>
              <a:off x="5332523" y="6411336"/>
              <a:ext cx="1147964"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SUS軸</a:t>
              </a:r>
              <a:endParaRPr sz="1400" b="0" i="0" u="none" strike="noStrike" cap="none">
                <a:solidFill>
                  <a:srgbClr val="000000"/>
                </a:solidFill>
                <a:latin typeface="Arial"/>
                <a:ea typeface="Arial"/>
                <a:cs typeface="Arial"/>
                <a:sym typeface="Arial"/>
              </a:endParaRPr>
            </a:p>
          </p:txBody>
        </p:sp>
        <p:cxnSp>
          <p:nvCxnSpPr>
            <p:cNvPr id="227" name="Google Shape;227;p5"/>
            <p:cNvCxnSpPr>
              <a:stCxn id="226" idx="0"/>
            </p:cNvCxnSpPr>
            <p:nvPr/>
          </p:nvCxnSpPr>
          <p:spPr>
            <a:xfrm rot="10800000">
              <a:off x="5727405" y="5671536"/>
              <a:ext cx="179100" cy="739800"/>
            </a:xfrm>
            <a:prstGeom prst="straightConnector1">
              <a:avLst/>
            </a:prstGeom>
            <a:noFill/>
            <a:ln w="9525" cap="flat" cmpd="sng">
              <a:solidFill>
                <a:schemeClr val="dk1"/>
              </a:solidFill>
              <a:prstDash val="solid"/>
              <a:round/>
              <a:headEnd type="none" w="sm" len="sm"/>
              <a:tailEnd type="none" w="sm" len="sm"/>
            </a:ln>
          </p:spPr>
        </p:cxnSp>
      </p:grpSp>
      <p:sp>
        <p:nvSpPr>
          <p:cNvPr id="228" name="Google Shape;228;p5"/>
          <p:cNvSpPr txBox="1"/>
          <p:nvPr/>
        </p:nvSpPr>
        <p:spPr>
          <a:xfrm>
            <a:off x="4512103" y="4086308"/>
            <a:ext cx="7233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sng" strike="noStrike" cap="none">
                <a:solidFill>
                  <a:srgbClr val="000000"/>
                </a:solidFill>
                <a:latin typeface="Arial"/>
                <a:ea typeface="Arial"/>
                <a:cs typeface="Arial"/>
                <a:sym typeface="Arial"/>
              </a:rPr>
              <a:t>模式図</a:t>
            </a:r>
            <a:endParaRPr sz="1400" b="0" i="0" u="none" strike="noStrike" cap="none">
              <a:solidFill>
                <a:srgbClr val="000000"/>
              </a:solidFill>
              <a:latin typeface="Arial"/>
              <a:ea typeface="Arial"/>
              <a:cs typeface="Arial"/>
              <a:sym typeface="Arial"/>
            </a:endParaRPr>
          </a:p>
        </p:txBody>
      </p:sp>
      <p:pic>
        <p:nvPicPr>
          <p:cNvPr id="229" name="Google Shape;229;p5"/>
          <p:cNvPicPr preferRelativeResize="0"/>
          <p:nvPr/>
        </p:nvPicPr>
        <p:blipFill rotWithShape="1">
          <a:blip r:embed="rId3">
            <a:alphaModFix/>
          </a:blip>
          <a:srcRect/>
          <a:stretch/>
        </p:blipFill>
        <p:spPr>
          <a:xfrm>
            <a:off x="206912" y="4381109"/>
            <a:ext cx="3814412" cy="2269696"/>
          </a:xfrm>
          <a:prstGeom prst="rect">
            <a:avLst/>
          </a:prstGeom>
          <a:noFill/>
          <a:ln>
            <a:noFill/>
          </a:ln>
        </p:spPr>
      </p:pic>
      <p:grpSp>
        <p:nvGrpSpPr>
          <p:cNvPr id="230" name="Google Shape;230;p5"/>
          <p:cNvGrpSpPr/>
          <p:nvPr/>
        </p:nvGrpSpPr>
        <p:grpSpPr>
          <a:xfrm>
            <a:off x="2176364" y="4160878"/>
            <a:ext cx="2196300" cy="850200"/>
            <a:chOff x="-5178393" y="6046277"/>
            <a:chExt cx="2196300" cy="850200"/>
          </a:xfrm>
        </p:grpSpPr>
        <p:sp>
          <p:nvSpPr>
            <p:cNvPr id="231" name="Google Shape;231;p5"/>
            <p:cNvSpPr txBox="1"/>
            <p:nvPr/>
          </p:nvSpPr>
          <p:spPr>
            <a:xfrm>
              <a:off x="-5178393" y="6046277"/>
              <a:ext cx="21963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RS7775GM+IG42 1:24</a:t>
              </a:r>
              <a:endParaRPr sz="1400" b="0" i="0" u="none" strike="noStrike" cap="none">
                <a:solidFill>
                  <a:srgbClr val="000000"/>
                </a:solidFill>
                <a:latin typeface="Arial"/>
                <a:ea typeface="Arial"/>
                <a:cs typeface="Arial"/>
                <a:sym typeface="Arial"/>
              </a:endParaRPr>
            </a:p>
          </p:txBody>
        </p:sp>
        <p:cxnSp>
          <p:nvCxnSpPr>
            <p:cNvPr id="232" name="Google Shape;232;p5"/>
            <p:cNvCxnSpPr>
              <a:stCxn id="231" idx="2"/>
            </p:cNvCxnSpPr>
            <p:nvPr/>
          </p:nvCxnSpPr>
          <p:spPr>
            <a:xfrm flipH="1">
              <a:off x="-4190343" y="6354077"/>
              <a:ext cx="110100" cy="542400"/>
            </a:xfrm>
            <a:prstGeom prst="straightConnector1">
              <a:avLst/>
            </a:prstGeom>
            <a:noFill/>
            <a:ln w="9525" cap="flat" cmpd="sng">
              <a:solidFill>
                <a:schemeClr val="dk1"/>
              </a:solidFill>
              <a:prstDash val="solid"/>
              <a:round/>
              <a:headEnd type="none" w="sm" len="sm"/>
              <a:tailEnd type="none" w="sm" len="sm"/>
            </a:ln>
          </p:spPr>
        </p:cxnSp>
      </p:grpSp>
      <p:sp>
        <p:nvSpPr>
          <p:cNvPr id="233" name="Google Shape;233;p5"/>
          <p:cNvSpPr txBox="1"/>
          <p:nvPr/>
        </p:nvSpPr>
        <p:spPr>
          <a:xfrm>
            <a:off x="2934739" y="5702773"/>
            <a:ext cx="17973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200" b="0" i="0" u="none" strike="noStrike" cap="none">
                <a:solidFill>
                  <a:srgbClr val="000000"/>
                </a:solidFill>
                <a:latin typeface="Arial"/>
                <a:ea typeface="Arial"/>
                <a:cs typeface="Arial"/>
                <a:sym typeface="Arial"/>
              </a:rPr>
              <a:t>筐体は重量次第で</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200" b="0" i="0" u="none" strike="noStrike" cap="none">
                <a:solidFill>
                  <a:srgbClr val="000000"/>
                </a:solidFill>
                <a:latin typeface="Arial"/>
                <a:ea typeface="Arial"/>
                <a:cs typeface="Arial"/>
                <a:sym typeface="Arial"/>
              </a:rPr>
              <a:t>・一体削り出し</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200" b="0" i="0" u="none" strike="noStrike" cap="none">
                <a:solidFill>
                  <a:srgbClr val="000000"/>
                </a:solidFill>
                <a:latin typeface="Arial"/>
                <a:ea typeface="Arial"/>
                <a:cs typeface="Arial"/>
                <a:sym typeface="Arial"/>
              </a:rPr>
              <a:t>・角パイプ方式</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200" b="0" i="0" u="none" strike="noStrike" cap="none">
                <a:solidFill>
                  <a:srgbClr val="000000"/>
                </a:solidFill>
                <a:latin typeface="Arial"/>
                <a:ea typeface="Arial"/>
                <a:cs typeface="Arial"/>
                <a:sym typeface="Arial"/>
              </a:rPr>
              <a:t>を選択</a:t>
            </a:r>
            <a:endParaRPr sz="1200" b="0" i="0" u="none" strike="noStrike" cap="none">
              <a:solidFill>
                <a:srgbClr val="000000"/>
              </a:solidFill>
              <a:latin typeface="Arial"/>
              <a:ea typeface="Arial"/>
              <a:cs typeface="Arial"/>
              <a:sym typeface="Arial"/>
            </a:endParaRPr>
          </a:p>
        </p:txBody>
      </p:sp>
      <p:graphicFrame>
        <p:nvGraphicFramePr>
          <p:cNvPr id="234" name="Google Shape;234;p5"/>
          <p:cNvGraphicFramePr/>
          <p:nvPr/>
        </p:nvGraphicFramePr>
        <p:xfrm>
          <a:off x="4933375" y="658725"/>
          <a:ext cx="3590375" cy="1868719"/>
        </p:xfrm>
        <a:graphic>
          <a:graphicData uri="http://schemas.openxmlformats.org/drawingml/2006/table">
            <a:tbl>
              <a:tblPr>
                <a:noFill/>
                <a:tableStyleId>{B618AFDE-2B70-4E2C-A048-3C58F6C5C4DD}</a:tableStyleId>
              </a:tblPr>
              <a:tblGrid>
                <a:gridCol w="1495050">
                  <a:extLst>
                    <a:ext uri="{9D8B030D-6E8A-4147-A177-3AD203B41FA5}">
                      <a16:colId xmlns:a16="http://schemas.microsoft.com/office/drawing/2014/main" val="20000"/>
                    </a:ext>
                  </a:extLst>
                </a:gridCol>
                <a:gridCol w="2095325">
                  <a:extLst>
                    <a:ext uri="{9D8B030D-6E8A-4147-A177-3AD203B41FA5}">
                      <a16:colId xmlns:a16="http://schemas.microsoft.com/office/drawing/2014/main" val="20001"/>
                    </a:ext>
                  </a:extLst>
                </a:gridCol>
              </a:tblGrid>
              <a:tr h="0">
                <a:tc gridSpan="2">
                  <a:txBody>
                    <a:bodyPr/>
                    <a:lstStyle/>
                    <a:p>
                      <a:pPr marL="0" marR="0" lvl="0" indent="0" algn="ctr" rtl="0">
                        <a:lnSpc>
                          <a:spcPct val="100000"/>
                        </a:lnSpc>
                        <a:spcBef>
                          <a:spcPts val="0"/>
                        </a:spcBef>
                        <a:spcAft>
                          <a:spcPts val="0"/>
                        </a:spcAft>
                        <a:buClr>
                          <a:srgbClr val="000000"/>
                        </a:buClr>
                        <a:buSzPts val="1400"/>
                        <a:buFont typeface="Arial"/>
                        <a:buNone/>
                      </a:pPr>
                      <a:r>
                        <a:rPr lang="ja-JP" sz="1400" u="none" strike="noStrike" cap="none"/>
                        <a:t>機構概要</a:t>
                      </a:r>
                      <a:endParaRPr sz="1400" u="none" strike="noStrike" cap="none"/>
                    </a:p>
                  </a:txBody>
                  <a:tcPr marL="91425" marR="91425" marT="91425" marB="91425"/>
                </a:tc>
                <a:tc hMerge="1">
                  <a:txBody>
                    <a:bodyPr/>
                    <a:lstStyle/>
                    <a:p>
                      <a:endParaRPr lang="ja-JP"/>
                    </a:p>
                  </a:txBody>
                  <a:tcPr/>
                </a:tc>
                <a:extLst>
                  <a:ext uri="{0D108BD9-81ED-4DB2-BD59-A6C34878D82A}">
                    <a16:rowId xmlns:a16="http://schemas.microsoft.com/office/drawing/2014/main" val="10000"/>
                  </a:ext>
                </a:extLst>
              </a:tr>
              <a:tr h="0">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サイズ</a:t>
                      </a:r>
                      <a:endParaRPr sz="12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780 × 780 mm</a:t>
                      </a:r>
                      <a:endParaRPr sz="1200" u="none" strike="noStrike" cap="none"/>
                    </a:p>
                  </a:txBody>
                  <a:tcPr marL="91425" marR="91425" marT="91425" marB="91425"/>
                </a:tc>
                <a:extLst>
                  <a:ext uri="{0D108BD9-81ED-4DB2-BD59-A6C34878D82A}">
                    <a16:rowId xmlns:a16="http://schemas.microsoft.com/office/drawing/2014/main" val="10001"/>
                  </a:ext>
                </a:extLst>
              </a:tr>
              <a:tr h="0">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駆動方式</a:t>
                      </a:r>
                      <a:endParaRPr sz="12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4輪オムニ(Φ127)</a:t>
                      </a:r>
                      <a:endParaRPr sz="1200" u="none" strike="noStrike" cap="none"/>
                    </a:p>
                  </a:txBody>
                  <a:tcPr marL="91425" marR="91425" marT="91425" marB="91425"/>
                </a:tc>
                <a:extLst>
                  <a:ext uri="{0D108BD9-81ED-4DB2-BD59-A6C34878D82A}">
                    <a16:rowId xmlns:a16="http://schemas.microsoft.com/office/drawing/2014/main" val="10002"/>
                  </a:ext>
                </a:extLst>
              </a:tr>
              <a:tr h="255925">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モータ + 減速機</a:t>
                      </a:r>
                      <a:endParaRPr sz="1200" u="none" strike="noStrike" cap="none"/>
                    </a:p>
                  </a:txBody>
                  <a:tcPr marL="91425" marR="91425" marT="91425" marB="91425"/>
                </a:tc>
                <a:tc>
                  <a:txBody>
                    <a:bodyPr/>
                    <a:lstStyle/>
                    <a:p>
                      <a:pPr marL="0" marR="0" lvl="0" indent="0" algn="l" rtl="0">
                        <a:lnSpc>
                          <a:spcPct val="115000"/>
                        </a:lnSpc>
                        <a:spcBef>
                          <a:spcPts val="0"/>
                        </a:spcBef>
                        <a:spcAft>
                          <a:spcPts val="0"/>
                        </a:spcAft>
                        <a:buClr>
                          <a:schemeClr val="dk1"/>
                        </a:buClr>
                        <a:buSzPts val="1100"/>
                        <a:buFont typeface="Arial"/>
                        <a:buNone/>
                      </a:pPr>
                      <a:r>
                        <a:rPr lang="ja-JP" sz="1200" u="none" strike="noStrike" cap="none">
                          <a:solidFill>
                            <a:schemeClr val="dk1"/>
                          </a:solidFill>
                        </a:rPr>
                        <a:t>RS775GM + IG42 1:24</a:t>
                      </a:r>
                      <a:endParaRPr sz="800" u="none" strike="noStrike" cap="none"/>
                    </a:p>
                  </a:txBody>
                  <a:tcPr marL="91425" marR="91425" marT="91425" marB="91425"/>
                </a:tc>
                <a:extLst>
                  <a:ext uri="{0D108BD9-81ED-4DB2-BD59-A6C34878D82A}">
                    <a16:rowId xmlns:a16="http://schemas.microsoft.com/office/drawing/2014/main" val="10003"/>
                  </a:ext>
                </a:extLst>
              </a:tr>
              <a:tr h="235950">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使用電圧</a:t>
                      </a:r>
                      <a:endParaRPr sz="12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24V</a:t>
                      </a:r>
                      <a:endParaRPr sz="1200" u="none" strike="noStrike" cap="none"/>
                    </a:p>
                  </a:txBody>
                  <a:tcPr marL="91425" marR="91425" marT="91425" marB="91425"/>
                </a:tc>
                <a:extLst>
                  <a:ext uri="{0D108BD9-81ED-4DB2-BD59-A6C34878D82A}">
                    <a16:rowId xmlns:a16="http://schemas.microsoft.com/office/drawing/2014/main" val="10004"/>
                  </a:ext>
                </a:extLst>
              </a:tr>
            </a:tbl>
          </a:graphicData>
        </a:graphic>
      </p:graphicFrame>
      <p:graphicFrame>
        <p:nvGraphicFramePr>
          <p:cNvPr id="235" name="Google Shape;235;p5"/>
          <p:cNvGraphicFramePr/>
          <p:nvPr/>
        </p:nvGraphicFramePr>
        <p:xfrm>
          <a:off x="4933375" y="2616488"/>
          <a:ext cx="3581625" cy="1127670"/>
        </p:xfrm>
        <a:graphic>
          <a:graphicData uri="http://schemas.openxmlformats.org/drawingml/2006/table">
            <a:tbl>
              <a:tblPr>
                <a:noFill/>
                <a:tableStyleId>{B618AFDE-2B70-4E2C-A048-3C58F6C5C4DD}</a:tableStyleId>
              </a:tblPr>
              <a:tblGrid>
                <a:gridCol w="1491425">
                  <a:extLst>
                    <a:ext uri="{9D8B030D-6E8A-4147-A177-3AD203B41FA5}">
                      <a16:colId xmlns:a16="http://schemas.microsoft.com/office/drawing/2014/main" val="20000"/>
                    </a:ext>
                  </a:extLst>
                </a:gridCol>
                <a:gridCol w="2090200">
                  <a:extLst>
                    <a:ext uri="{9D8B030D-6E8A-4147-A177-3AD203B41FA5}">
                      <a16:colId xmlns:a16="http://schemas.microsoft.com/office/drawing/2014/main" val="20001"/>
                    </a:ext>
                  </a:extLst>
                </a:gridCol>
              </a:tblGrid>
              <a:tr h="396200">
                <a:tc gridSpan="2">
                  <a:txBody>
                    <a:bodyPr/>
                    <a:lstStyle/>
                    <a:p>
                      <a:pPr marL="0" marR="0" lvl="0" indent="0" algn="ctr" rtl="0">
                        <a:lnSpc>
                          <a:spcPct val="100000"/>
                        </a:lnSpc>
                        <a:spcBef>
                          <a:spcPts val="0"/>
                        </a:spcBef>
                        <a:spcAft>
                          <a:spcPts val="0"/>
                        </a:spcAft>
                        <a:buClr>
                          <a:srgbClr val="000000"/>
                        </a:buClr>
                        <a:buSzPts val="1400"/>
                        <a:buFont typeface="Arial"/>
                        <a:buNone/>
                      </a:pPr>
                      <a:r>
                        <a:rPr lang="ja-JP" sz="1400" u="none" strike="noStrike" cap="none"/>
                        <a:t>制御要求事項</a:t>
                      </a:r>
                      <a:endParaRPr sz="1400" u="none" strike="noStrike" cap="none"/>
                    </a:p>
                  </a:txBody>
                  <a:tcPr marL="91425" marR="91425" marT="91425" marB="91425"/>
                </a:tc>
                <a:tc hMerge="1">
                  <a:txBody>
                    <a:bodyPr/>
                    <a:lstStyle/>
                    <a:p>
                      <a:endParaRPr lang="ja-JP"/>
                    </a:p>
                  </a:txBody>
                  <a:tcPr/>
                </a:tc>
                <a:extLst>
                  <a:ext uri="{0D108BD9-81ED-4DB2-BD59-A6C34878D82A}">
                    <a16:rowId xmlns:a16="http://schemas.microsoft.com/office/drawing/2014/main" val="10000"/>
                  </a:ext>
                </a:extLst>
              </a:tr>
              <a:tr h="365725">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最高速</a:t>
                      </a:r>
                      <a:endParaRPr sz="12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4.0m/s</a:t>
                      </a:r>
                      <a:endParaRPr sz="1200" u="none" strike="noStrike" cap="none"/>
                    </a:p>
                  </a:txBody>
                  <a:tcPr marL="91425" marR="91425" marT="91425" marB="91425"/>
                </a:tc>
                <a:extLst>
                  <a:ext uri="{0D108BD9-81ED-4DB2-BD59-A6C34878D82A}">
                    <a16:rowId xmlns:a16="http://schemas.microsoft.com/office/drawing/2014/main" val="10001"/>
                  </a:ext>
                </a:extLst>
              </a:tr>
              <a:tr h="365725">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加速時間</a:t>
                      </a:r>
                      <a:endParaRPr sz="12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200"/>
                        <a:buFont typeface="Arial"/>
                        <a:buNone/>
                      </a:pPr>
                      <a:r>
                        <a:rPr lang="ja-JP" sz="1200" u="none" strike="noStrike" cap="none"/>
                        <a:t>1.0s </a:t>
                      </a:r>
                      <a:endParaRPr sz="1200" u="none" strike="noStrike" cap="none"/>
                    </a:p>
                  </a:txBody>
                  <a:tcPr marL="91425" marR="91425" marT="91425" marB="91425"/>
                </a:tc>
                <a:extLst>
                  <a:ext uri="{0D108BD9-81ED-4DB2-BD59-A6C34878D82A}">
                    <a16:rowId xmlns:a16="http://schemas.microsoft.com/office/drawing/2014/main" val="10002"/>
                  </a:ext>
                </a:extLst>
              </a:tr>
            </a:tbl>
          </a:graphicData>
        </a:graphic>
      </p:graphicFrame>
      <p:sp>
        <p:nvSpPr>
          <p:cNvPr id="236" name="Google Shape;236;p5"/>
          <p:cNvSpPr/>
          <p:nvPr/>
        </p:nvSpPr>
        <p:spPr>
          <a:xfrm>
            <a:off x="7087475" y="3171450"/>
            <a:ext cx="1377600" cy="369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 すべり未考慮</a:t>
            </a:r>
            <a:endParaRPr sz="1200" b="0" i="0" u="none" strike="noStrike" cap="none">
              <a:solidFill>
                <a:srgbClr val="000000"/>
              </a:solidFill>
              <a:latin typeface="Arial"/>
              <a:ea typeface="Arial"/>
              <a:cs typeface="Arial"/>
              <a:sym typeface="Arial"/>
            </a:endParaRPr>
          </a:p>
        </p:txBody>
      </p:sp>
      <p:pic>
        <p:nvPicPr>
          <p:cNvPr id="237" name="Google Shape;237;p5"/>
          <p:cNvPicPr preferRelativeResize="0"/>
          <p:nvPr/>
        </p:nvPicPr>
        <p:blipFill rotWithShape="1">
          <a:blip r:embed="rId4">
            <a:alphaModFix/>
          </a:blip>
          <a:srcRect/>
          <a:stretch/>
        </p:blipFill>
        <p:spPr>
          <a:xfrm>
            <a:off x="289500" y="1310904"/>
            <a:ext cx="4285826" cy="1907001"/>
          </a:xfrm>
          <a:prstGeom prst="rect">
            <a:avLst/>
          </a:prstGeom>
          <a:noFill/>
          <a:ln>
            <a:noFill/>
          </a:ln>
        </p:spPr>
      </p:pic>
      <p:sp>
        <p:nvSpPr>
          <p:cNvPr id="238" name="Google Shape;238;p5"/>
          <p:cNvSpPr txBox="1"/>
          <p:nvPr/>
        </p:nvSpPr>
        <p:spPr>
          <a:xfrm>
            <a:off x="289514" y="3255800"/>
            <a:ext cx="4285800" cy="738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a:t>
            </a:r>
            <a:r>
              <a:rPr lang="ja-JP" sz="1400" b="0" i="0" u="none" strike="noStrike" cap="none">
                <a:solidFill>
                  <a:schemeClr val="dk1"/>
                </a:solidFill>
                <a:latin typeface="Arial"/>
                <a:ea typeface="Arial"/>
                <a:cs typeface="Arial"/>
                <a:sym typeface="Arial"/>
              </a:rPr>
              <a:t>重量解析結果</a:t>
            </a:r>
            <a:r>
              <a:rPr lang="ja-JP" sz="1400" b="0" i="0" u="none" strike="noStrike" cap="none">
                <a:solidFill>
                  <a:srgbClr val="00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　モジュール(4個)6.4kg + フレーム2.5kg = 8.9kg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　目標重量 = 9.5kg</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6"/>
          <p:cNvSpPr txBox="1"/>
          <p:nvPr/>
        </p:nvSpPr>
        <p:spPr>
          <a:xfrm>
            <a:off x="445091" y="280791"/>
            <a:ext cx="506104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全体構成-メカ構造</a:t>
            </a:r>
            <a:endParaRPr sz="2400" b="1" i="0" u="sng" strike="noStrike" cap="none">
              <a:solidFill>
                <a:schemeClr val="dk1"/>
              </a:solidFill>
              <a:latin typeface="Arial"/>
              <a:ea typeface="Arial"/>
              <a:cs typeface="Arial"/>
              <a:sym typeface="Arial"/>
            </a:endParaRPr>
          </a:p>
        </p:txBody>
      </p:sp>
      <p:sp>
        <p:nvSpPr>
          <p:cNvPr id="244" name="Google Shape;244;p6"/>
          <p:cNvSpPr txBox="1"/>
          <p:nvPr/>
        </p:nvSpPr>
        <p:spPr>
          <a:xfrm>
            <a:off x="445103" y="742425"/>
            <a:ext cx="36228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旋回砲塔/旋回機構[日高→大濱]</a:t>
            </a:r>
            <a:endParaRPr sz="1800" b="0" i="0" u="none" strike="noStrike" cap="none">
              <a:solidFill>
                <a:srgbClr val="000000"/>
              </a:solidFill>
              <a:latin typeface="Arial"/>
              <a:ea typeface="Arial"/>
              <a:cs typeface="Arial"/>
              <a:sym typeface="Arial"/>
            </a:endParaRPr>
          </a:p>
        </p:txBody>
      </p:sp>
      <p:sp>
        <p:nvSpPr>
          <p:cNvPr id="245" name="Google Shape;245;p6"/>
          <p:cNvSpPr txBox="1"/>
          <p:nvPr/>
        </p:nvSpPr>
        <p:spPr>
          <a:xfrm>
            <a:off x="3901150" y="0"/>
            <a:ext cx="5197200" cy="4372500"/>
          </a:xfrm>
          <a:prstGeom prst="rect">
            <a:avLst/>
          </a:prstGeom>
          <a:noFill/>
          <a:ln>
            <a:noFill/>
          </a:ln>
        </p:spPr>
        <p:txBody>
          <a:bodyPr spcFirstLastPara="1" wrap="square" lIns="91425" tIns="468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【機構概要】</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・旋回範囲:±175°目標</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・S/Wリミット→リミットスイッチx2</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・配線防護のためメカストッパ設置</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    </a:t>
            </a:r>
            <a:r>
              <a:rPr lang="ja-JP" sz="1800" b="0" i="0" u="none" strike="noStrike" cap="none">
                <a:solidFill>
                  <a:schemeClr val="dk1"/>
                </a:solidFill>
                <a:latin typeface="Arial"/>
                <a:ea typeface="Arial"/>
                <a:cs typeface="Arial"/>
                <a:sym typeface="Arial"/>
              </a:rPr>
              <a:t>└大歯車の最後で当たるようにする</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・車体側と砲塔側で分離できるようにする</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　└運搬やメンテを想定</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・使用電圧:12V</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【制御要求事項】</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chemeClr val="dk1"/>
                </a:solidFill>
                <a:latin typeface="Arial"/>
                <a:ea typeface="Arial"/>
                <a:cs typeface="Arial"/>
                <a:sym typeface="Arial"/>
              </a:rPr>
              <a:t>・</a:t>
            </a:r>
            <a:r>
              <a:rPr lang="ja-JP" sz="1800" b="0" i="0" u="none" strike="noStrike" cap="none">
                <a:solidFill>
                  <a:srgbClr val="000000"/>
                </a:solidFill>
                <a:latin typeface="Arial"/>
                <a:ea typeface="Arial"/>
                <a:cs typeface="Arial"/>
                <a:sym typeface="Arial"/>
              </a:rPr>
              <a:t>動力計算シート(540K20)</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chemeClr val="dk1"/>
                </a:solidFill>
                <a:latin typeface="Arial"/>
                <a:ea typeface="Arial"/>
                <a:cs typeface="Arial"/>
                <a:sym typeface="Arial"/>
              </a:rPr>
              <a:t>Scramble-CoRE\01_企画・構想\旋回砲塔モータ検討.xlsx"</a:t>
            </a:r>
            <a:endParaRPr sz="12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chemeClr val="dk1"/>
                </a:solidFill>
                <a:latin typeface="Arial"/>
                <a:ea typeface="Arial"/>
                <a:cs typeface="Arial"/>
                <a:sym typeface="Arial"/>
              </a:rPr>
              <a:t>・角度制御用エンコーダ</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Arial"/>
              <a:buNone/>
            </a:pPr>
            <a:r>
              <a:rPr lang="ja-JP" sz="1800" b="0" i="0" u="none" strike="noStrike" cap="none">
                <a:solidFill>
                  <a:schemeClr val="dk1"/>
                </a:solidFill>
                <a:latin typeface="Arial"/>
                <a:ea typeface="Arial"/>
                <a:cs typeface="Arial"/>
                <a:sym typeface="Arial"/>
              </a:rPr>
              <a:t>・角度制限用リミットスイッチ</a:t>
            </a:r>
            <a:endParaRPr sz="1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【その他】</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・可動ケーブル必須</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6" name="Google Shape;246;p6"/>
          <p:cNvPicPr preferRelativeResize="0"/>
          <p:nvPr/>
        </p:nvPicPr>
        <p:blipFill rotWithShape="1">
          <a:blip r:embed="rId3">
            <a:alphaModFix/>
          </a:blip>
          <a:srcRect/>
          <a:stretch/>
        </p:blipFill>
        <p:spPr>
          <a:xfrm>
            <a:off x="227263" y="3316100"/>
            <a:ext cx="3504345" cy="3145500"/>
          </a:xfrm>
          <a:prstGeom prst="rect">
            <a:avLst/>
          </a:prstGeom>
          <a:noFill/>
          <a:ln>
            <a:noFill/>
          </a:ln>
        </p:spPr>
      </p:pic>
      <p:sp>
        <p:nvSpPr>
          <p:cNvPr id="247" name="Google Shape;247;p6"/>
          <p:cNvSpPr txBox="1"/>
          <p:nvPr/>
        </p:nvSpPr>
        <p:spPr>
          <a:xfrm>
            <a:off x="1022538" y="3921400"/>
            <a:ext cx="2183400" cy="400200"/>
          </a:xfrm>
          <a:prstGeom prst="rect">
            <a:avLst/>
          </a:prstGeom>
          <a:noFill/>
          <a:ln>
            <a:noFill/>
          </a:ln>
        </p:spPr>
        <p:txBody>
          <a:bodyPr spcFirstLastPara="1" wrap="square" lIns="91425" tIns="91425" rIns="91425" bIns="91425" anchor="t" anchorCtr="0">
            <a:spAutoFit/>
          </a:bodyPr>
          <a:lstStyle/>
          <a:p>
            <a:pPr marL="0" marR="172867"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投射機構</a:t>
            </a:r>
            <a:endParaRPr sz="1400" b="0" i="0" u="none" strike="noStrike" cap="none">
              <a:solidFill>
                <a:srgbClr val="000000"/>
              </a:solidFill>
              <a:latin typeface="Arial"/>
              <a:ea typeface="Arial"/>
              <a:cs typeface="Arial"/>
              <a:sym typeface="Arial"/>
            </a:endParaRPr>
          </a:p>
        </p:txBody>
      </p:sp>
      <p:sp>
        <p:nvSpPr>
          <p:cNvPr id="248" name="Google Shape;248;p6"/>
          <p:cNvSpPr txBox="1"/>
          <p:nvPr/>
        </p:nvSpPr>
        <p:spPr>
          <a:xfrm>
            <a:off x="1946677" y="4956400"/>
            <a:ext cx="1106700" cy="400200"/>
          </a:xfrm>
          <a:prstGeom prst="rect">
            <a:avLst/>
          </a:prstGeom>
          <a:noFill/>
          <a:ln>
            <a:noFill/>
          </a:ln>
        </p:spPr>
        <p:txBody>
          <a:bodyPr spcFirstLastPara="1" wrap="square" lIns="91425" tIns="91425" rIns="91425" bIns="91425" anchor="t" anchorCtr="0">
            <a:spAutoFit/>
          </a:bodyPr>
          <a:lstStyle/>
          <a:p>
            <a:pPr marL="0" marR="172867"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マガジン</a:t>
            </a:r>
            <a:endParaRPr sz="1400" b="0" i="0" u="none" strike="noStrike" cap="none">
              <a:solidFill>
                <a:srgbClr val="000000"/>
              </a:solidFill>
              <a:latin typeface="Arial"/>
              <a:ea typeface="Arial"/>
              <a:cs typeface="Arial"/>
              <a:sym typeface="Arial"/>
            </a:endParaRPr>
          </a:p>
        </p:txBody>
      </p:sp>
      <p:sp>
        <p:nvSpPr>
          <p:cNvPr id="249" name="Google Shape;249;p6"/>
          <p:cNvSpPr/>
          <p:nvPr/>
        </p:nvSpPr>
        <p:spPr>
          <a:xfrm>
            <a:off x="3053475" y="2863400"/>
            <a:ext cx="452700" cy="452700"/>
          </a:xfrm>
          <a:prstGeom prst="ellipse">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6"/>
          <p:cNvSpPr/>
          <p:nvPr/>
        </p:nvSpPr>
        <p:spPr>
          <a:xfrm>
            <a:off x="2215575" y="2961350"/>
            <a:ext cx="837900" cy="2568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p:nvPr/>
        </p:nvSpPr>
        <p:spPr>
          <a:xfrm>
            <a:off x="2215585" y="2533244"/>
            <a:ext cx="403800" cy="428100"/>
          </a:xfrm>
          <a:prstGeom prst="triangle">
            <a:avLst>
              <a:gd name="adj" fmla="val 50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2617272" y="2533244"/>
            <a:ext cx="403800" cy="428100"/>
          </a:xfrm>
          <a:prstGeom prst="triangle">
            <a:avLst>
              <a:gd name="adj" fmla="val 50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1120825" y="1863950"/>
            <a:ext cx="2067300" cy="4002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台　M2の歯車で</a:t>
            </a: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2123850" y="2264100"/>
            <a:ext cx="1052100" cy="2568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p:nvPr/>
        </p:nvSpPr>
        <p:spPr>
          <a:xfrm rot="5400000">
            <a:off x="1975614" y="2317469"/>
            <a:ext cx="91371" cy="174639"/>
          </a:xfrm>
          <a:prstGeom prst="triangle">
            <a:avLst>
              <a:gd name="adj" fmla="val 50000"/>
            </a:avLst>
          </a:prstGeom>
          <a:solidFill>
            <a:srgbClr val="4285F4"/>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6"/>
          <p:cNvSpPr/>
          <p:nvPr/>
        </p:nvSpPr>
        <p:spPr>
          <a:xfrm rot="-5400000">
            <a:off x="3203331" y="2303846"/>
            <a:ext cx="153000" cy="177300"/>
          </a:xfrm>
          <a:prstGeom prst="triangle">
            <a:avLst>
              <a:gd name="adj" fmla="val 50000"/>
            </a:avLst>
          </a:prstGeom>
          <a:solidFill>
            <a:srgbClr val="4285F4"/>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6"/>
          <p:cNvSpPr/>
          <p:nvPr/>
        </p:nvSpPr>
        <p:spPr>
          <a:xfrm>
            <a:off x="950409" y="4469764"/>
            <a:ext cx="511727" cy="1007211"/>
          </a:xfrm>
          <a:prstGeom prst="rect">
            <a:avLst/>
          </a:prstGeom>
          <a:solidFill>
            <a:srgbClr val="0097A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8" name="Google Shape;258;p6"/>
          <p:cNvGrpSpPr/>
          <p:nvPr/>
        </p:nvGrpSpPr>
        <p:grpSpPr>
          <a:xfrm>
            <a:off x="3461600" y="4339375"/>
            <a:ext cx="3057900" cy="1471500"/>
            <a:chOff x="4147400" y="4796575"/>
            <a:chExt cx="3057900" cy="1471500"/>
          </a:xfrm>
        </p:grpSpPr>
        <p:sp>
          <p:nvSpPr>
            <p:cNvPr id="259" name="Google Shape;259;p6"/>
            <p:cNvSpPr/>
            <p:nvPr/>
          </p:nvSpPr>
          <p:spPr>
            <a:xfrm>
              <a:off x="4155803" y="4849823"/>
              <a:ext cx="276900" cy="293700"/>
            </a:xfrm>
            <a:prstGeom prst="triangle">
              <a:avLst>
                <a:gd name="adj" fmla="val 50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6"/>
            <p:cNvSpPr/>
            <p:nvPr/>
          </p:nvSpPr>
          <p:spPr>
            <a:xfrm>
              <a:off x="4147400" y="5212538"/>
              <a:ext cx="293700" cy="293700"/>
            </a:xfrm>
            <a:prstGeom prst="ellipse">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6"/>
            <p:cNvSpPr txBox="1"/>
            <p:nvPr/>
          </p:nvSpPr>
          <p:spPr>
            <a:xfrm>
              <a:off x="4520600" y="4796575"/>
              <a:ext cx="2183400" cy="400200"/>
            </a:xfrm>
            <a:prstGeom prst="rect">
              <a:avLst/>
            </a:prstGeom>
            <a:noFill/>
            <a:ln>
              <a:noFill/>
            </a:ln>
          </p:spPr>
          <p:txBody>
            <a:bodyPr spcFirstLastPara="1" wrap="square" lIns="91425" tIns="91425" rIns="91425" bIns="91425" anchor="t" anchorCtr="0">
              <a:spAutoFit/>
            </a:bodyPr>
            <a:lstStyle/>
            <a:p>
              <a:pPr marL="0" marR="172867"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：ボールキャスター</a:t>
              </a:r>
              <a:endParaRPr sz="1400" b="0" i="0" u="none" strike="noStrike" cap="none">
                <a:solidFill>
                  <a:srgbClr val="000000"/>
                </a:solidFill>
                <a:latin typeface="Arial"/>
                <a:ea typeface="Arial"/>
                <a:cs typeface="Arial"/>
                <a:sym typeface="Arial"/>
              </a:endParaRPr>
            </a:p>
          </p:txBody>
        </p:sp>
        <p:sp>
          <p:nvSpPr>
            <p:cNvPr id="262" name="Google Shape;262;p6"/>
            <p:cNvSpPr txBox="1"/>
            <p:nvPr/>
          </p:nvSpPr>
          <p:spPr>
            <a:xfrm>
              <a:off x="4520600" y="5120188"/>
              <a:ext cx="2183400" cy="400200"/>
            </a:xfrm>
            <a:prstGeom prst="rect">
              <a:avLst/>
            </a:prstGeom>
            <a:noFill/>
            <a:ln>
              <a:noFill/>
            </a:ln>
          </p:spPr>
          <p:txBody>
            <a:bodyPr spcFirstLastPara="1" wrap="square" lIns="91425" tIns="91425" rIns="91425" bIns="91425" anchor="t" anchorCtr="0">
              <a:spAutoFit/>
            </a:bodyPr>
            <a:lstStyle/>
            <a:p>
              <a:pPr marL="0" marR="172867"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：タイヤ</a:t>
              </a:r>
              <a:endParaRPr sz="1400" b="0" i="0" u="none" strike="noStrike" cap="none">
                <a:solidFill>
                  <a:srgbClr val="000000"/>
                </a:solidFill>
                <a:latin typeface="Arial"/>
                <a:ea typeface="Arial"/>
                <a:cs typeface="Arial"/>
                <a:sym typeface="Arial"/>
              </a:endParaRPr>
            </a:p>
          </p:txBody>
        </p:sp>
        <p:sp>
          <p:nvSpPr>
            <p:cNvPr id="263" name="Google Shape;263;p6"/>
            <p:cNvSpPr/>
            <p:nvPr/>
          </p:nvSpPr>
          <p:spPr>
            <a:xfrm>
              <a:off x="4217756" y="5633184"/>
              <a:ext cx="153000" cy="177300"/>
            </a:xfrm>
            <a:prstGeom prst="triangle">
              <a:avLst>
                <a:gd name="adj" fmla="val 50000"/>
              </a:avLst>
            </a:prstGeom>
            <a:solidFill>
              <a:srgbClr val="4285F4"/>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6"/>
            <p:cNvSpPr txBox="1"/>
            <p:nvPr/>
          </p:nvSpPr>
          <p:spPr>
            <a:xfrm>
              <a:off x="4520600" y="5521738"/>
              <a:ext cx="2684700" cy="400200"/>
            </a:xfrm>
            <a:prstGeom prst="rect">
              <a:avLst/>
            </a:prstGeom>
            <a:noFill/>
            <a:ln>
              <a:noFill/>
            </a:ln>
          </p:spPr>
          <p:txBody>
            <a:bodyPr spcFirstLastPara="1" wrap="square" lIns="91425" tIns="91425" rIns="91425" bIns="91425" anchor="t" anchorCtr="0">
              <a:spAutoFit/>
            </a:bodyPr>
            <a:lstStyle/>
            <a:p>
              <a:pPr marL="0" marR="172867"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：ベアリングなど　ローラー</a:t>
              </a:r>
              <a:endParaRPr sz="1400" b="0" i="0" u="none" strike="noStrike" cap="none">
                <a:solidFill>
                  <a:srgbClr val="000000"/>
                </a:solidFill>
                <a:latin typeface="Arial"/>
                <a:ea typeface="Arial"/>
                <a:cs typeface="Arial"/>
                <a:sym typeface="Arial"/>
              </a:endParaRPr>
            </a:p>
          </p:txBody>
        </p:sp>
        <p:sp>
          <p:nvSpPr>
            <p:cNvPr id="265" name="Google Shape;265;p6"/>
            <p:cNvSpPr/>
            <p:nvPr/>
          </p:nvSpPr>
          <p:spPr>
            <a:xfrm>
              <a:off x="4205600" y="5906974"/>
              <a:ext cx="177300" cy="299100"/>
            </a:xfrm>
            <a:prstGeom prst="rect">
              <a:avLst/>
            </a:prstGeom>
            <a:solidFill>
              <a:srgbClr val="0097A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6"/>
            <p:cNvSpPr txBox="1"/>
            <p:nvPr/>
          </p:nvSpPr>
          <p:spPr>
            <a:xfrm>
              <a:off x="4520600" y="5867875"/>
              <a:ext cx="2684700" cy="400200"/>
            </a:xfrm>
            <a:prstGeom prst="rect">
              <a:avLst/>
            </a:prstGeom>
            <a:noFill/>
            <a:ln>
              <a:noFill/>
            </a:ln>
          </p:spPr>
          <p:txBody>
            <a:bodyPr spcFirstLastPara="1" wrap="square" lIns="91425" tIns="91425" rIns="91425" bIns="91425" anchor="t" anchorCtr="0">
              <a:spAutoFit/>
            </a:bodyPr>
            <a:lstStyle/>
            <a:p>
              <a:pPr marL="0" marR="172867"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：電装スペース</a:t>
              </a:r>
              <a:endParaRPr sz="1400" b="0" i="0" u="none" strike="noStrike" cap="none">
                <a:solidFill>
                  <a:srgbClr val="000000"/>
                </a:solidFill>
                <a:latin typeface="Arial"/>
                <a:ea typeface="Arial"/>
                <a:cs typeface="Arial"/>
                <a:sym typeface="Arial"/>
              </a:endParaRPr>
            </a:p>
          </p:txBody>
        </p:sp>
      </p:grpSp>
      <p:sp>
        <p:nvSpPr>
          <p:cNvPr id="268" name="Google Shape;268;p6"/>
          <p:cNvSpPr/>
          <p:nvPr/>
        </p:nvSpPr>
        <p:spPr>
          <a:xfrm rot="2619769">
            <a:off x="2955962" y="5688246"/>
            <a:ext cx="177300" cy="495300"/>
          </a:xfrm>
          <a:prstGeom prst="rect">
            <a:avLst/>
          </a:prstGeom>
          <a:solidFill>
            <a:schemeClr val="accent6"/>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6"/>
          <p:cNvSpPr/>
          <p:nvPr/>
        </p:nvSpPr>
        <p:spPr>
          <a:xfrm rot="19118412">
            <a:off x="742052" y="5688246"/>
            <a:ext cx="177300" cy="495300"/>
          </a:xfrm>
          <a:prstGeom prst="rect">
            <a:avLst/>
          </a:prstGeom>
          <a:solidFill>
            <a:schemeClr val="accent6"/>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0" name="Google Shape;270;p6"/>
          <p:cNvGrpSpPr/>
          <p:nvPr/>
        </p:nvGrpSpPr>
        <p:grpSpPr>
          <a:xfrm>
            <a:off x="3514875" y="5810875"/>
            <a:ext cx="3004625" cy="400200"/>
            <a:chOff x="4200675" y="5655450"/>
            <a:chExt cx="3004625" cy="400200"/>
          </a:xfrm>
        </p:grpSpPr>
        <p:sp>
          <p:nvSpPr>
            <p:cNvPr id="271" name="Google Shape;271;p6"/>
            <p:cNvSpPr/>
            <p:nvPr/>
          </p:nvSpPr>
          <p:spPr>
            <a:xfrm>
              <a:off x="4200675" y="5705999"/>
              <a:ext cx="177300" cy="299100"/>
            </a:xfrm>
            <a:prstGeom prst="rect">
              <a:avLst/>
            </a:prstGeom>
            <a:solidFill>
              <a:schemeClr val="accent6"/>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6"/>
            <p:cNvSpPr txBox="1"/>
            <p:nvPr/>
          </p:nvSpPr>
          <p:spPr>
            <a:xfrm>
              <a:off x="4520600" y="5655450"/>
              <a:ext cx="2684700" cy="400200"/>
            </a:xfrm>
            <a:prstGeom prst="rect">
              <a:avLst/>
            </a:prstGeom>
            <a:noFill/>
            <a:ln>
              <a:noFill/>
            </a:ln>
          </p:spPr>
          <p:txBody>
            <a:bodyPr spcFirstLastPara="1" wrap="square" lIns="91425" tIns="91425" rIns="91425" bIns="91425" anchor="t" anchorCtr="0">
              <a:spAutoFit/>
            </a:bodyPr>
            <a:lstStyle/>
            <a:p>
              <a:pPr marL="0" marR="172867"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：鎧</a:t>
              </a:r>
              <a:endParaRPr sz="1400" b="0" i="0" u="none" strike="noStrike" cap="none">
                <a:solidFill>
                  <a:srgbClr val="000000"/>
                </a:solidFill>
                <a:latin typeface="Arial"/>
                <a:ea typeface="Arial"/>
                <a:cs typeface="Arial"/>
                <a:sym typeface="Arial"/>
              </a:endParaRPr>
            </a:p>
          </p:txBody>
        </p:sp>
      </p:grpSp>
      <p:grpSp>
        <p:nvGrpSpPr>
          <p:cNvPr id="273" name="Google Shape;273;p6"/>
          <p:cNvGrpSpPr/>
          <p:nvPr/>
        </p:nvGrpSpPr>
        <p:grpSpPr>
          <a:xfrm>
            <a:off x="3514875" y="6157925"/>
            <a:ext cx="2503325" cy="400200"/>
            <a:chOff x="4200675" y="4648825"/>
            <a:chExt cx="2503325" cy="400200"/>
          </a:xfrm>
        </p:grpSpPr>
        <p:sp>
          <p:nvSpPr>
            <p:cNvPr id="274" name="Google Shape;274;p6"/>
            <p:cNvSpPr/>
            <p:nvPr/>
          </p:nvSpPr>
          <p:spPr>
            <a:xfrm>
              <a:off x="4200675" y="4760275"/>
              <a:ext cx="177300" cy="177300"/>
            </a:xfrm>
            <a:prstGeom prst="ellipse">
              <a:avLst/>
            </a:prstGeom>
            <a:solidFill>
              <a:srgbClr val="31538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6"/>
            <p:cNvSpPr txBox="1"/>
            <p:nvPr/>
          </p:nvSpPr>
          <p:spPr>
            <a:xfrm>
              <a:off x="4520600" y="4648825"/>
              <a:ext cx="2183400" cy="400200"/>
            </a:xfrm>
            <a:prstGeom prst="rect">
              <a:avLst/>
            </a:prstGeom>
            <a:noFill/>
            <a:ln>
              <a:noFill/>
            </a:ln>
          </p:spPr>
          <p:txBody>
            <a:bodyPr spcFirstLastPara="1" wrap="square" lIns="91425" tIns="91425" rIns="91425" bIns="91425" anchor="t" anchorCtr="0">
              <a:spAutoFit/>
            </a:bodyPr>
            <a:lstStyle/>
            <a:p>
              <a:pPr marL="0" marR="172867"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：小歯車</a:t>
              </a:r>
              <a:endParaRPr sz="1400" b="0" i="0" u="none" strike="noStrike" cap="none">
                <a:solidFill>
                  <a:srgbClr val="000000"/>
                </a:solidFill>
                <a:latin typeface="Arial"/>
                <a:ea typeface="Arial"/>
                <a:cs typeface="Arial"/>
                <a:sym typeface="Arial"/>
              </a:endParaRPr>
            </a:p>
          </p:txBody>
        </p:sp>
      </p:grpSp>
      <p:sp>
        <p:nvSpPr>
          <p:cNvPr id="276" name="Google Shape;276;p6"/>
          <p:cNvSpPr/>
          <p:nvPr/>
        </p:nvSpPr>
        <p:spPr>
          <a:xfrm>
            <a:off x="845250" y="5743375"/>
            <a:ext cx="177300" cy="177300"/>
          </a:xfrm>
          <a:prstGeom prst="ellipse">
            <a:avLst/>
          </a:prstGeom>
          <a:solidFill>
            <a:srgbClr val="31538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6"/>
          <p:cNvSpPr txBox="1"/>
          <p:nvPr/>
        </p:nvSpPr>
        <p:spPr>
          <a:xfrm>
            <a:off x="343078" y="1303175"/>
            <a:ext cx="36228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横から見た図</a:t>
            </a:r>
            <a:endParaRPr sz="1800" b="0" i="0" u="none" strike="noStrike" cap="none">
              <a:solidFill>
                <a:srgbClr val="000000"/>
              </a:solidFill>
              <a:latin typeface="Arial"/>
              <a:ea typeface="Arial"/>
              <a:cs typeface="Arial"/>
              <a:sym typeface="Arial"/>
            </a:endParaRPr>
          </a:p>
        </p:txBody>
      </p:sp>
      <p:sp>
        <p:nvSpPr>
          <p:cNvPr id="278" name="Google Shape;278;p6"/>
          <p:cNvSpPr txBox="1"/>
          <p:nvPr/>
        </p:nvSpPr>
        <p:spPr>
          <a:xfrm>
            <a:off x="3" y="3101638"/>
            <a:ext cx="36228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altLang="en-US" sz="1800" b="0" i="0" u="none" strike="noStrike" cap="none" dirty="0">
                <a:solidFill>
                  <a:srgbClr val="000000"/>
                </a:solidFill>
                <a:latin typeface="Arial"/>
                <a:ea typeface="Arial"/>
                <a:cs typeface="Arial"/>
                <a:sym typeface="Arial"/>
              </a:rPr>
              <a:t>上</a:t>
            </a:r>
            <a:r>
              <a:rPr lang="ja-JP" sz="1800" b="0" i="0" u="none" strike="noStrike" cap="none" dirty="0">
                <a:solidFill>
                  <a:srgbClr val="000000"/>
                </a:solidFill>
                <a:latin typeface="Arial"/>
                <a:ea typeface="Arial"/>
                <a:cs typeface="Arial"/>
                <a:sym typeface="Arial"/>
              </a:rPr>
              <a:t>から見た図</a:t>
            </a:r>
            <a:endParaRPr sz="1800" b="0" i="0" u="none" strike="noStrike" cap="none" dirty="0">
              <a:solidFill>
                <a:srgbClr val="000000"/>
              </a:solidFill>
              <a:latin typeface="Arial"/>
              <a:ea typeface="Arial"/>
              <a:cs typeface="Arial"/>
              <a:sym typeface="Arial"/>
            </a:endParaRPr>
          </a:p>
        </p:txBody>
      </p:sp>
      <p:sp>
        <p:nvSpPr>
          <p:cNvPr id="279" name="Google Shape;279;p6"/>
          <p:cNvSpPr/>
          <p:nvPr/>
        </p:nvSpPr>
        <p:spPr>
          <a:xfrm>
            <a:off x="2488275" y="1487800"/>
            <a:ext cx="687600" cy="369300"/>
          </a:xfrm>
          <a:prstGeom prst="rect">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6"/>
          <p:cNvSpPr txBox="1"/>
          <p:nvPr/>
        </p:nvSpPr>
        <p:spPr>
          <a:xfrm>
            <a:off x="3834800" y="6450125"/>
            <a:ext cx="2684700" cy="400200"/>
          </a:xfrm>
          <a:prstGeom prst="rect">
            <a:avLst/>
          </a:prstGeom>
          <a:noFill/>
          <a:ln>
            <a:noFill/>
          </a:ln>
        </p:spPr>
        <p:txBody>
          <a:bodyPr spcFirstLastPara="1" wrap="square" lIns="91425" tIns="91425" rIns="91425" bIns="91425" anchor="t" anchorCtr="0">
            <a:spAutoFit/>
          </a:bodyPr>
          <a:lstStyle/>
          <a:p>
            <a:pPr marL="0" marR="172867" lvl="0" indent="0" algn="l" rtl="0">
              <a:lnSpc>
                <a:spcPct val="100000"/>
              </a:lnSpc>
              <a:spcBef>
                <a:spcPts val="0"/>
              </a:spcBef>
              <a:spcAft>
                <a:spcPts val="0"/>
              </a:spcAft>
              <a:buClr>
                <a:srgbClr val="000000"/>
              </a:buClr>
              <a:buSzPts val="1400"/>
              <a:buFont typeface="Arial"/>
              <a:buNone/>
            </a:pPr>
            <a:r>
              <a:rPr lang="ja-JP" sz="1400" b="0" i="0" u="none" strike="noStrike" cap="none">
                <a:solidFill>
                  <a:srgbClr val="000000"/>
                </a:solidFill>
                <a:latin typeface="Arial"/>
                <a:ea typeface="Arial"/>
                <a:cs typeface="Arial"/>
                <a:sym typeface="Arial"/>
              </a:rPr>
              <a:t>：リミットスイッチ</a:t>
            </a:r>
            <a:endParaRPr sz="1400" b="0" i="0" u="none" strike="noStrike" cap="none">
              <a:solidFill>
                <a:srgbClr val="000000"/>
              </a:solidFill>
              <a:latin typeface="Arial"/>
              <a:ea typeface="Arial"/>
              <a:cs typeface="Arial"/>
              <a:sym typeface="Arial"/>
            </a:endParaRPr>
          </a:p>
        </p:txBody>
      </p:sp>
      <p:sp>
        <p:nvSpPr>
          <p:cNvPr id="281" name="Google Shape;281;p6"/>
          <p:cNvSpPr/>
          <p:nvPr/>
        </p:nvSpPr>
        <p:spPr>
          <a:xfrm>
            <a:off x="3514875" y="6561574"/>
            <a:ext cx="177300" cy="177300"/>
          </a:xfrm>
          <a:prstGeom prst="rect">
            <a:avLst/>
          </a:prstGeom>
          <a:solidFill>
            <a:schemeClr val="accent2"/>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6"/>
          <p:cNvSpPr/>
          <p:nvPr/>
        </p:nvSpPr>
        <p:spPr>
          <a:xfrm>
            <a:off x="3191175" y="1625212"/>
            <a:ext cx="177300" cy="177300"/>
          </a:xfrm>
          <a:prstGeom prst="rect">
            <a:avLst/>
          </a:prstGeom>
          <a:solidFill>
            <a:schemeClr val="accent2"/>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6"/>
          <p:cNvSpPr/>
          <p:nvPr/>
        </p:nvSpPr>
        <p:spPr>
          <a:xfrm>
            <a:off x="2631375" y="5991412"/>
            <a:ext cx="177300" cy="177300"/>
          </a:xfrm>
          <a:prstGeom prst="rect">
            <a:avLst/>
          </a:prstGeom>
          <a:solidFill>
            <a:schemeClr val="accent2"/>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6"/>
          <p:cNvSpPr/>
          <p:nvPr/>
        </p:nvSpPr>
        <p:spPr>
          <a:xfrm>
            <a:off x="1084575" y="5991412"/>
            <a:ext cx="177300" cy="177300"/>
          </a:xfrm>
          <a:prstGeom prst="rect">
            <a:avLst/>
          </a:prstGeom>
          <a:solidFill>
            <a:schemeClr val="accent2"/>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85" name="Google Shape;285;p6"/>
          <p:cNvPicPr preferRelativeResize="0"/>
          <p:nvPr/>
        </p:nvPicPr>
        <p:blipFill rotWithShape="1">
          <a:blip r:embed="rId4">
            <a:alphaModFix/>
          </a:blip>
          <a:srcRect l="5817" t="43497" r="19788" b="5096"/>
          <a:stretch/>
        </p:blipFill>
        <p:spPr>
          <a:xfrm rot="10800000">
            <a:off x="5547225" y="5500875"/>
            <a:ext cx="3425050" cy="1331076"/>
          </a:xfrm>
          <a:prstGeom prst="rect">
            <a:avLst/>
          </a:prstGeom>
          <a:noFill/>
          <a:ln>
            <a:noFill/>
          </a:ln>
        </p:spPr>
      </p:pic>
      <p:cxnSp>
        <p:nvCxnSpPr>
          <p:cNvPr id="292" name="Google Shape;292;p6"/>
          <p:cNvCxnSpPr/>
          <p:nvPr/>
        </p:nvCxnSpPr>
        <p:spPr>
          <a:xfrm rot="10800000" flipH="1">
            <a:off x="2404617" y="3762626"/>
            <a:ext cx="291580" cy="399130"/>
          </a:xfrm>
          <a:prstGeom prst="straightConnector1">
            <a:avLst/>
          </a:prstGeom>
          <a:noFill/>
          <a:ln w="9525" cap="flat" cmpd="sng">
            <a:solidFill>
              <a:srgbClr val="3E6EC2"/>
            </a:solidFill>
            <a:prstDash val="solid"/>
            <a:round/>
            <a:headEnd type="none" w="sm" len="sm"/>
            <a:tailEnd type="triangle" w="med" len="med"/>
          </a:ln>
        </p:spPr>
      </p:cxnSp>
      <p:sp>
        <p:nvSpPr>
          <p:cNvPr id="293" name="Google Shape;293;p6"/>
          <p:cNvSpPr/>
          <p:nvPr/>
        </p:nvSpPr>
        <p:spPr>
          <a:xfrm rot="10800000">
            <a:off x="3021072" y="2070023"/>
            <a:ext cx="153000" cy="177300"/>
          </a:xfrm>
          <a:prstGeom prst="triangle">
            <a:avLst>
              <a:gd name="adj" fmla="val 50000"/>
            </a:avLst>
          </a:prstGeom>
          <a:solidFill>
            <a:srgbClr val="4285F4"/>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6"/>
          <p:cNvSpPr/>
          <p:nvPr/>
        </p:nvSpPr>
        <p:spPr>
          <a:xfrm rot="10800000">
            <a:off x="2187351" y="2080549"/>
            <a:ext cx="153000" cy="177300"/>
          </a:xfrm>
          <a:prstGeom prst="triangle">
            <a:avLst>
              <a:gd name="adj" fmla="val 50000"/>
            </a:avLst>
          </a:prstGeom>
          <a:solidFill>
            <a:srgbClr val="4285F4"/>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 name="二等辺三角形 1">
            <a:extLst>
              <a:ext uri="{FF2B5EF4-FFF2-40B4-BE49-F238E27FC236}">
                <a16:creationId xmlns:a16="http://schemas.microsoft.com/office/drawing/2014/main" id="{F4873D62-CB73-23B6-5C49-68A7BBF97E2B}"/>
              </a:ext>
            </a:extLst>
          </p:cNvPr>
          <p:cNvSpPr/>
          <p:nvPr/>
        </p:nvSpPr>
        <p:spPr>
          <a:xfrm>
            <a:off x="85861" y="2857408"/>
            <a:ext cx="282804" cy="266220"/>
          </a:xfrm>
          <a:prstGeom prst="triangl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Google Shape;268;p6">
            <a:extLst>
              <a:ext uri="{FF2B5EF4-FFF2-40B4-BE49-F238E27FC236}">
                <a16:creationId xmlns:a16="http://schemas.microsoft.com/office/drawing/2014/main" id="{7E7C107B-7C15-81A8-8675-42B8854D95DF}"/>
              </a:ext>
            </a:extLst>
          </p:cNvPr>
          <p:cNvSpPr/>
          <p:nvPr/>
        </p:nvSpPr>
        <p:spPr>
          <a:xfrm rot="2619769">
            <a:off x="751840" y="3514975"/>
            <a:ext cx="177300" cy="495300"/>
          </a:xfrm>
          <a:prstGeom prst="rect">
            <a:avLst/>
          </a:prstGeom>
          <a:solidFill>
            <a:schemeClr val="accent6"/>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 name="Google Shape;269;p6">
            <a:extLst>
              <a:ext uri="{FF2B5EF4-FFF2-40B4-BE49-F238E27FC236}">
                <a16:creationId xmlns:a16="http://schemas.microsoft.com/office/drawing/2014/main" id="{4544010E-AFC4-32F3-AF97-7993F4DEE032}"/>
              </a:ext>
            </a:extLst>
          </p:cNvPr>
          <p:cNvSpPr/>
          <p:nvPr/>
        </p:nvSpPr>
        <p:spPr>
          <a:xfrm rot="19118412">
            <a:off x="2901240" y="3559568"/>
            <a:ext cx="177300" cy="495300"/>
          </a:xfrm>
          <a:prstGeom prst="rect">
            <a:avLst/>
          </a:prstGeom>
          <a:solidFill>
            <a:schemeClr val="accent6"/>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 name="テキスト ボックス 4">
            <a:extLst>
              <a:ext uri="{FF2B5EF4-FFF2-40B4-BE49-F238E27FC236}">
                <a16:creationId xmlns:a16="http://schemas.microsoft.com/office/drawing/2014/main" id="{59B282B6-1417-36F5-F005-E94BD5BE2782}"/>
              </a:ext>
            </a:extLst>
          </p:cNvPr>
          <p:cNvSpPr txBox="1"/>
          <p:nvPr/>
        </p:nvSpPr>
        <p:spPr>
          <a:xfrm>
            <a:off x="171725" y="6356705"/>
            <a:ext cx="2015624" cy="307777"/>
          </a:xfrm>
          <a:prstGeom prst="rect">
            <a:avLst/>
          </a:prstGeom>
          <a:noFill/>
        </p:spPr>
        <p:txBody>
          <a:bodyPr wrap="square" rtlCol="0">
            <a:spAutoFit/>
          </a:bodyPr>
          <a:lstStyle/>
          <a:p>
            <a:r>
              <a:rPr kumimoji="1" lang="ja-JP" altLang="en-US" dirty="0">
                <a:latin typeface="Meiryo UI" panose="020B0604030504040204" pitchFamily="50" charset="-128"/>
                <a:ea typeface="Meiryo UI" panose="020B0604030504040204" pitchFamily="50" charset="-128"/>
              </a:rPr>
              <a:t>電装は旋回砲塔上</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2"/>
          <p:cNvSpPr txBox="1"/>
          <p:nvPr/>
        </p:nvSpPr>
        <p:spPr>
          <a:xfrm>
            <a:off x="445091" y="280791"/>
            <a:ext cx="506104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全体構成-メカ構造</a:t>
            </a:r>
            <a:endParaRPr sz="2400" b="1" i="0" u="sng" strike="noStrike" cap="none">
              <a:solidFill>
                <a:schemeClr val="dk1"/>
              </a:solidFill>
              <a:latin typeface="Arial"/>
              <a:ea typeface="Arial"/>
              <a:cs typeface="Arial"/>
              <a:sym typeface="Arial"/>
            </a:endParaRPr>
          </a:p>
        </p:txBody>
      </p:sp>
      <p:sp>
        <p:nvSpPr>
          <p:cNvPr id="300" name="Google Shape;300;p22"/>
          <p:cNvSpPr txBox="1"/>
          <p:nvPr/>
        </p:nvSpPr>
        <p:spPr>
          <a:xfrm>
            <a:off x="445100" y="742425"/>
            <a:ext cx="33264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マガジン・送り出し機構[日高]</a:t>
            </a:r>
            <a:endParaRPr sz="1800" b="0" i="0" u="none" strike="noStrike" cap="none">
              <a:solidFill>
                <a:srgbClr val="000000"/>
              </a:solidFill>
              <a:latin typeface="Arial"/>
              <a:ea typeface="Arial"/>
              <a:cs typeface="Arial"/>
              <a:sym typeface="Arial"/>
            </a:endParaRPr>
          </a:p>
        </p:txBody>
      </p:sp>
      <p:sp>
        <p:nvSpPr>
          <p:cNvPr id="301" name="Google Shape;301;p22"/>
          <p:cNvSpPr txBox="1"/>
          <p:nvPr/>
        </p:nvSpPr>
        <p:spPr>
          <a:xfrm>
            <a:off x="3605825" y="0"/>
            <a:ext cx="5492400" cy="3603000"/>
          </a:xfrm>
          <a:prstGeom prst="rect">
            <a:avLst/>
          </a:prstGeom>
          <a:noFill/>
          <a:ln>
            <a:noFill/>
          </a:ln>
        </p:spPr>
        <p:txBody>
          <a:bodyPr spcFirstLastPara="1" wrap="square" lIns="91425" tIns="468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【機構概要】</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・定荷重バネで送り出し機構に引き込む</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・送り出し機構の引き込み具合で次のマガジンへ</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・使用電圧:12V</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・シャッターでの摺動面はローラーなしで</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　まずかったらテフロンテープ</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・補充はフレーム3枚外す必要有一番後ろの</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　フレームはテーパーピンで位置決めできるように</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rgbClr val="000000"/>
                </a:solidFill>
                <a:latin typeface="Arial"/>
                <a:ea typeface="Arial"/>
                <a:cs typeface="Arial"/>
                <a:sym typeface="Arial"/>
              </a:rPr>
              <a:t>【制御要求事項】</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chemeClr val="dk1"/>
                </a:solidFill>
                <a:latin typeface="Arial"/>
                <a:ea typeface="Arial"/>
                <a:cs typeface="Arial"/>
                <a:sym typeface="Arial"/>
              </a:rPr>
              <a:t>・</a:t>
            </a:r>
            <a:r>
              <a:rPr lang="ja-JP" sz="1800" b="0" i="0" u="none" strike="noStrike" cap="none" dirty="0">
                <a:solidFill>
                  <a:srgbClr val="000000"/>
                </a:solidFill>
                <a:latin typeface="Arial"/>
                <a:ea typeface="Arial"/>
                <a:cs typeface="Arial"/>
                <a:sym typeface="Arial"/>
              </a:rPr>
              <a:t>動力計算シート(380K20)</a:t>
            </a:r>
            <a:endParaRPr sz="1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ja-JP" sz="1200" b="0" i="0" u="none" strike="noStrike" cap="none" dirty="0">
                <a:solidFill>
                  <a:schemeClr val="dk1"/>
                </a:solidFill>
                <a:latin typeface="Arial"/>
                <a:ea typeface="Arial"/>
                <a:cs typeface="Arial"/>
                <a:sym typeface="Arial"/>
              </a:rPr>
              <a:t>Scramble-CoRE\01_企画・構想\旋回砲塔モータ検討.xlsx"</a:t>
            </a:r>
            <a:endParaRPr sz="12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chemeClr val="dk1"/>
                </a:solidFill>
                <a:latin typeface="Arial"/>
                <a:ea typeface="Arial"/>
                <a:cs typeface="Arial"/>
                <a:sym typeface="Arial"/>
              </a:rPr>
              <a:t>・弾数管理用距離センサ×2</a:t>
            </a:r>
            <a:endParaRPr sz="18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dirty="0">
                <a:solidFill>
                  <a:schemeClr val="dk1"/>
                </a:solidFill>
                <a:latin typeface="Arial"/>
                <a:ea typeface="Arial"/>
                <a:cs typeface="Arial"/>
                <a:sym typeface="Arial"/>
              </a:rPr>
              <a:t>・送り出し機構位置管理用エンコーダ</a:t>
            </a:r>
            <a:endParaRPr sz="1400" b="0" i="0" u="none" strike="noStrike" cap="none" dirty="0">
              <a:solidFill>
                <a:srgbClr val="000000"/>
              </a:solidFill>
              <a:latin typeface="Arial"/>
              <a:ea typeface="Arial"/>
              <a:cs typeface="Arial"/>
              <a:sym typeface="Arial"/>
            </a:endParaRPr>
          </a:p>
        </p:txBody>
      </p:sp>
      <p:sp>
        <p:nvSpPr>
          <p:cNvPr id="2" name="二等辺三角形 1">
            <a:extLst>
              <a:ext uri="{FF2B5EF4-FFF2-40B4-BE49-F238E27FC236}">
                <a16:creationId xmlns:a16="http://schemas.microsoft.com/office/drawing/2014/main" id="{6C906A86-699B-7451-A70D-99A2723CF86E}"/>
              </a:ext>
            </a:extLst>
          </p:cNvPr>
          <p:cNvSpPr/>
          <p:nvPr/>
        </p:nvSpPr>
        <p:spPr>
          <a:xfrm>
            <a:off x="152400" y="326265"/>
            <a:ext cx="282804" cy="266220"/>
          </a:xfrm>
          <a:prstGeom prst="triangl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 name="図 3">
            <a:extLst>
              <a:ext uri="{FF2B5EF4-FFF2-40B4-BE49-F238E27FC236}">
                <a16:creationId xmlns:a16="http://schemas.microsoft.com/office/drawing/2014/main" id="{13345FD1-62E3-AC2B-F6DD-F1BF940E2BD0}"/>
              </a:ext>
            </a:extLst>
          </p:cNvPr>
          <p:cNvPicPr>
            <a:picLocks noChangeAspect="1"/>
          </p:cNvPicPr>
          <p:nvPr/>
        </p:nvPicPr>
        <p:blipFill>
          <a:blip r:embed="rId3"/>
          <a:stretch>
            <a:fillRect/>
          </a:stretch>
        </p:blipFill>
        <p:spPr>
          <a:xfrm>
            <a:off x="1840503" y="3827267"/>
            <a:ext cx="3530644" cy="2916619"/>
          </a:xfrm>
          <a:prstGeom prst="rect">
            <a:avLst/>
          </a:prstGeom>
        </p:spPr>
      </p:pic>
      <p:sp>
        <p:nvSpPr>
          <p:cNvPr id="5" name="Google Shape;305;p22">
            <a:extLst>
              <a:ext uri="{FF2B5EF4-FFF2-40B4-BE49-F238E27FC236}">
                <a16:creationId xmlns:a16="http://schemas.microsoft.com/office/drawing/2014/main" id="{EAD7DAD1-7A4C-A6BE-B946-DFDAA474034B}"/>
              </a:ext>
            </a:extLst>
          </p:cNvPr>
          <p:cNvSpPr/>
          <p:nvPr/>
        </p:nvSpPr>
        <p:spPr>
          <a:xfrm>
            <a:off x="1511076" y="5010586"/>
            <a:ext cx="434100" cy="710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ja-JP" sz="1100" b="0" i="0" u="none" strike="noStrike" cap="none" dirty="0">
                <a:solidFill>
                  <a:srgbClr val="000000"/>
                </a:solidFill>
                <a:latin typeface="Arial"/>
                <a:ea typeface="Arial"/>
                <a:cs typeface="Arial"/>
                <a:sym typeface="Arial"/>
              </a:rPr>
              <a:t>射出機構</a:t>
            </a:r>
            <a:endParaRPr sz="1100" b="0" i="0" u="none" strike="noStrike" cap="none" dirty="0">
              <a:solidFill>
                <a:srgbClr val="000000"/>
              </a:solidFill>
              <a:latin typeface="Arial"/>
              <a:ea typeface="Arial"/>
              <a:cs typeface="Arial"/>
              <a:sym typeface="Arial"/>
            </a:endParaRPr>
          </a:p>
        </p:txBody>
      </p:sp>
      <p:grpSp>
        <p:nvGrpSpPr>
          <p:cNvPr id="9" name="グループ化 8">
            <a:extLst>
              <a:ext uri="{FF2B5EF4-FFF2-40B4-BE49-F238E27FC236}">
                <a16:creationId xmlns:a16="http://schemas.microsoft.com/office/drawing/2014/main" id="{C90A10F8-5B35-85A3-972C-74690B0EF39A}"/>
              </a:ext>
            </a:extLst>
          </p:cNvPr>
          <p:cNvGrpSpPr/>
          <p:nvPr/>
        </p:nvGrpSpPr>
        <p:grpSpPr>
          <a:xfrm>
            <a:off x="4421171" y="5863472"/>
            <a:ext cx="4234561" cy="584775"/>
            <a:chOff x="4421171" y="5863472"/>
            <a:chExt cx="4234561" cy="584775"/>
          </a:xfrm>
        </p:grpSpPr>
        <p:sp>
          <p:nvSpPr>
            <p:cNvPr id="6" name="テキスト ボックス 5">
              <a:extLst>
                <a:ext uri="{FF2B5EF4-FFF2-40B4-BE49-F238E27FC236}">
                  <a16:creationId xmlns:a16="http://schemas.microsoft.com/office/drawing/2014/main" id="{30106C86-72CF-CCCA-F8C9-174FF1FB1C49}"/>
                </a:ext>
              </a:extLst>
            </p:cNvPr>
            <p:cNvSpPr txBox="1"/>
            <p:nvPr/>
          </p:nvSpPr>
          <p:spPr>
            <a:xfrm>
              <a:off x="5290363" y="5863472"/>
              <a:ext cx="3365369" cy="584775"/>
            </a:xfrm>
            <a:prstGeom prst="rect">
              <a:avLst/>
            </a:prstGeom>
            <a:noFill/>
          </p:spPr>
          <p:txBody>
            <a:bodyPr wrap="square" rtlCol="0">
              <a:spAutoFit/>
            </a:bodyPr>
            <a:lstStyle/>
            <a:p>
              <a:r>
                <a:rPr kumimoji="1" lang="ja-JP" altLang="en-US" sz="1600" dirty="0">
                  <a:latin typeface="Meiryo UI" panose="020B0604030504040204" pitchFamily="50" charset="-128"/>
                  <a:ea typeface="Meiryo UI" panose="020B0604030504040204" pitchFamily="50" charset="-128"/>
                </a:rPr>
                <a:t>押棒は曲げ収納</a:t>
              </a:r>
              <a:endParaRPr kumimoji="1" lang="en-US" altLang="ja-JP" sz="1600" dirty="0">
                <a:latin typeface="Meiryo UI" panose="020B0604030504040204" pitchFamily="50" charset="-128"/>
                <a:ea typeface="Meiryo UI" panose="020B0604030504040204" pitchFamily="50" charset="-128"/>
              </a:endParaRPr>
            </a:p>
            <a:p>
              <a:r>
                <a:rPr kumimoji="1" lang="ja-JP" altLang="en-US" sz="1600" dirty="0">
                  <a:latin typeface="Meiryo UI" panose="020B0604030504040204" pitchFamily="50" charset="-128"/>
                  <a:ea typeface="Meiryo UI" panose="020B0604030504040204" pitchFamily="50" charset="-128"/>
                </a:rPr>
                <a:t>└ </a:t>
              </a:r>
              <a:r>
                <a:rPr kumimoji="1" lang="en-US" altLang="ja-JP" sz="1600" dirty="0">
                  <a:latin typeface="Meiryo UI" panose="020B0604030504040204" pitchFamily="50" charset="-128"/>
                  <a:ea typeface="Meiryo UI" panose="020B0604030504040204" pitchFamily="50" charset="-128"/>
                </a:rPr>
                <a:t>KHK </a:t>
              </a:r>
              <a:r>
                <a:rPr kumimoji="1" lang="ja-JP" altLang="en-US" sz="1600" dirty="0">
                  <a:latin typeface="Meiryo UI" panose="020B0604030504040204" pitchFamily="50" charset="-128"/>
                  <a:ea typeface="Meiryo UI" panose="020B0604030504040204" pitchFamily="50" charset="-128"/>
                </a:rPr>
                <a:t>フレキラック</a:t>
              </a:r>
            </a:p>
          </p:txBody>
        </p:sp>
        <p:cxnSp>
          <p:nvCxnSpPr>
            <p:cNvPr id="8" name="直線コネクタ 7">
              <a:extLst>
                <a:ext uri="{FF2B5EF4-FFF2-40B4-BE49-F238E27FC236}">
                  <a16:creationId xmlns:a16="http://schemas.microsoft.com/office/drawing/2014/main" id="{7A1F8BB9-6480-CEA6-C096-796C1BA37201}"/>
                </a:ext>
              </a:extLst>
            </p:cNvPr>
            <p:cNvCxnSpPr/>
            <p:nvPr/>
          </p:nvCxnSpPr>
          <p:spPr>
            <a:xfrm flipH="1" flipV="1">
              <a:off x="4421171" y="5872899"/>
              <a:ext cx="857839" cy="3393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 name="グループ化 13">
            <a:extLst>
              <a:ext uri="{FF2B5EF4-FFF2-40B4-BE49-F238E27FC236}">
                <a16:creationId xmlns:a16="http://schemas.microsoft.com/office/drawing/2014/main" id="{D329DA57-AA98-603E-F948-89E41D9DDEEC}"/>
              </a:ext>
            </a:extLst>
          </p:cNvPr>
          <p:cNvGrpSpPr/>
          <p:nvPr/>
        </p:nvGrpSpPr>
        <p:grpSpPr>
          <a:xfrm>
            <a:off x="1728126" y="3649132"/>
            <a:ext cx="1877349" cy="1073697"/>
            <a:chOff x="1728126" y="3649132"/>
            <a:chExt cx="1877349" cy="1073697"/>
          </a:xfrm>
        </p:grpSpPr>
        <p:sp>
          <p:nvSpPr>
            <p:cNvPr id="10" name="テキスト ボックス 9">
              <a:extLst>
                <a:ext uri="{FF2B5EF4-FFF2-40B4-BE49-F238E27FC236}">
                  <a16:creationId xmlns:a16="http://schemas.microsoft.com/office/drawing/2014/main" id="{418B8DA8-C2DC-0F78-0712-7E5063EC0E4D}"/>
                </a:ext>
              </a:extLst>
            </p:cNvPr>
            <p:cNvSpPr txBox="1"/>
            <p:nvPr/>
          </p:nvSpPr>
          <p:spPr>
            <a:xfrm flipH="1">
              <a:off x="1728126" y="3649132"/>
              <a:ext cx="1877349" cy="338554"/>
            </a:xfrm>
            <a:prstGeom prst="rect">
              <a:avLst/>
            </a:prstGeom>
            <a:noFill/>
          </p:spPr>
          <p:txBody>
            <a:bodyPr wrap="square" rtlCol="0">
              <a:spAutoFit/>
            </a:bodyPr>
            <a:lstStyle/>
            <a:p>
              <a:pPr algn="l"/>
              <a:r>
                <a:rPr kumimoji="1" lang="ja-JP" altLang="en-US" sz="1600" dirty="0">
                  <a:latin typeface="Meiryo UI" panose="020B0604030504040204" pitchFamily="50" charset="-128"/>
                  <a:ea typeface="Meiryo UI" panose="020B0604030504040204" pitchFamily="50" charset="-128"/>
                </a:rPr>
                <a:t>定荷重ばね</a:t>
              </a:r>
            </a:p>
          </p:txBody>
        </p:sp>
        <p:cxnSp>
          <p:nvCxnSpPr>
            <p:cNvPr id="11" name="直線コネクタ 10">
              <a:extLst>
                <a:ext uri="{FF2B5EF4-FFF2-40B4-BE49-F238E27FC236}">
                  <a16:creationId xmlns:a16="http://schemas.microsoft.com/office/drawing/2014/main" id="{CAE470C3-A995-A067-78A8-55BAFE5C84DD}"/>
                </a:ext>
              </a:extLst>
            </p:cNvPr>
            <p:cNvCxnSpPr>
              <a:cxnSpLocks/>
            </p:cNvCxnSpPr>
            <p:nvPr/>
          </p:nvCxnSpPr>
          <p:spPr>
            <a:xfrm flipH="1" flipV="1">
              <a:off x="2290713" y="4033818"/>
              <a:ext cx="565609" cy="6890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23"/>
          <p:cNvSpPr txBox="1"/>
          <p:nvPr/>
        </p:nvSpPr>
        <p:spPr>
          <a:xfrm>
            <a:off x="445091" y="280791"/>
            <a:ext cx="506104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全体構成-メカ構造</a:t>
            </a:r>
            <a:endParaRPr sz="2400" b="1" i="0" u="sng" strike="noStrike" cap="none">
              <a:solidFill>
                <a:schemeClr val="dk1"/>
              </a:solidFill>
              <a:latin typeface="Arial"/>
              <a:ea typeface="Arial"/>
              <a:cs typeface="Arial"/>
              <a:sym typeface="Arial"/>
            </a:endParaRPr>
          </a:p>
        </p:txBody>
      </p:sp>
      <p:sp>
        <p:nvSpPr>
          <p:cNvPr id="314" name="Google Shape;314;p23"/>
          <p:cNvSpPr txBox="1"/>
          <p:nvPr/>
        </p:nvSpPr>
        <p:spPr>
          <a:xfrm>
            <a:off x="445091" y="742415"/>
            <a:ext cx="2799164"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旋回砲塔/投射機構[阿部]</a:t>
            </a:r>
            <a:endParaRPr sz="1800" b="0" i="0" u="none" strike="noStrike" cap="none">
              <a:solidFill>
                <a:srgbClr val="000000"/>
              </a:solidFill>
              <a:latin typeface="Arial"/>
              <a:ea typeface="Arial"/>
              <a:cs typeface="Arial"/>
              <a:sym typeface="Arial"/>
            </a:endParaRPr>
          </a:p>
        </p:txBody>
      </p:sp>
      <p:pic>
        <p:nvPicPr>
          <p:cNvPr id="315" name="Google Shape;315;p23"/>
          <p:cNvPicPr preferRelativeResize="0"/>
          <p:nvPr/>
        </p:nvPicPr>
        <p:blipFill rotWithShape="1">
          <a:blip r:embed="rId3">
            <a:alphaModFix/>
          </a:blip>
          <a:srcRect/>
          <a:stretch/>
        </p:blipFill>
        <p:spPr>
          <a:xfrm>
            <a:off x="2010450" y="2610150"/>
            <a:ext cx="3169525" cy="4058975"/>
          </a:xfrm>
          <a:prstGeom prst="rect">
            <a:avLst/>
          </a:prstGeom>
          <a:noFill/>
          <a:ln>
            <a:noFill/>
          </a:ln>
        </p:spPr>
      </p:pic>
      <p:pic>
        <p:nvPicPr>
          <p:cNvPr id="316" name="Google Shape;316;p23"/>
          <p:cNvPicPr preferRelativeResize="0"/>
          <p:nvPr/>
        </p:nvPicPr>
        <p:blipFill rotWithShape="1">
          <a:blip r:embed="rId4">
            <a:alphaModFix/>
          </a:blip>
          <a:srcRect/>
          <a:stretch/>
        </p:blipFill>
        <p:spPr>
          <a:xfrm>
            <a:off x="445100" y="3684356"/>
            <a:ext cx="1692050" cy="2619025"/>
          </a:xfrm>
          <a:prstGeom prst="rect">
            <a:avLst/>
          </a:prstGeom>
          <a:noFill/>
          <a:ln>
            <a:noFill/>
          </a:ln>
        </p:spPr>
      </p:pic>
      <p:sp>
        <p:nvSpPr>
          <p:cNvPr id="317" name="Google Shape;317;p23"/>
          <p:cNvSpPr txBox="1"/>
          <p:nvPr/>
        </p:nvSpPr>
        <p:spPr>
          <a:xfrm>
            <a:off x="4754700" y="650374"/>
            <a:ext cx="4389300" cy="4063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【機構概要】</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・２枚のローラーを回転させてフリス</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　ビーを射出</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・回転をかけて上下に軌道を変化させる</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・モータRS-380PH×2個</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・使用電圧:12V</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【制御要求事項】</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最高速:14000[rpm]</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加速時間:5.0[s]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動力計算シート;</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ja-JP" sz="1200" b="0" i="0" u="none" strike="noStrike" cap="none">
                <a:solidFill>
                  <a:srgbClr val="000000"/>
                </a:solidFill>
                <a:latin typeface="Arial"/>
                <a:ea typeface="Arial"/>
                <a:cs typeface="Arial"/>
                <a:sym typeface="Arial"/>
              </a:rPr>
              <a:t>Scramble-CoRE\01_企画・構想\ローラー発射機構検討.xlsx"</a:t>
            </a: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Arial"/>
              <a:buNone/>
            </a:pPr>
            <a:r>
              <a:rPr lang="ja-JP" sz="1800" b="0" i="0" u="none" strike="noStrike" cap="none">
                <a:solidFill>
                  <a:schemeClr val="dk1"/>
                </a:solidFill>
                <a:latin typeface="Arial"/>
                <a:ea typeface="Arial"/>
                <a:cs typeface="Arial"/>
                <a:sym typeface="Arial"/>
              </a:rPr>
              <a:t>速度検知用エンコーダ×2個</a:t>
            </a: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4"/>
          <p:cNvSpPr txBox="1"/>
          <p:nvPr/>
        </p:nvSpPr>
        <p:spPr>
          <a:xfrm>
            <a:off x="445091" y="280791"/>
            <a:ext cx="506104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全体構成-メカ構造</a:t>
            </a:r>
            <a:endParaRPr sz="2400" b="1" i="0" u="sng" strike="noStrike" cap="none">
              <a:solidFill>
                <a:schemeClr val="dk1"/>
              </a:solidFill>
              <a:latin typeface="Arial"/>
              <a:ea typeface="Arial"/>
              <a:cs typeface="Arial"/>
              <a:sym typeface="Arial"/>
            </a:endParaRPr>
          </a:p>
        </p:txBody>
      </p:sp>
      <p:sp>
        <p:nvSpPr>
          <p:cNvPr id="329" name="Google Shape;329;p24"/>
          <p:cNvSpPr txBox="1"/>
          <p:nvPr/>
        </p:nvSpPr>
        <p:spPr>
          <a:xfrm>
            <a:off x="445091" y="742415"/>
            <a:ext cx="7709162"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重量管理:下記リンク参照</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000000"/>
                </a:solidFill>
                <a:latin typeface="Arial"/>
                <a:ea typeface="Arial"/>
                <a:cs typeface="Arial"/>
                <a:sym typeface="Arial"/>
              </a:rPr>
              <a:t>"G:\マイドライブ\Scramble-CoRE\02_詳細検討\重量管理表_2023.xlsx"</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pic>
        <p:nvPicPr>
          <p:cNvPr id="334" name="Google Shape;334;g1bf8b29c430_2_51"/>
          <p:cNvPicPr preferRelativeResize="0"/>
          <p:nvPr/>
        </p:nvPicPr>
        <p:blipFill rotWithShape="1">
          <a:blip r:embed="rId3">
            <a:alphaModFix/>
          </a:blip>
          <a:srcRect l="33835" t="22063" r="36405" b="22351"/>
          <a:stretch/>
        </p:blipFill>
        <p:spPr>
          <a:xfrm>
            <a:off x="120625" y="1472116"/>
            <a:ext cx="3618200" cy="4207772"/>
          </a:xfrm>
          <a:prstGeom prst="rect">
            <a:avLst/>
          </a:prstGeom>
          <a:noFill/>
          <a:ln>
            <a:noFill/>
          </a:ln>
        </p:spPr>
      </p:pic>
      <p:sp>
        <p:nvSpPr>
          <p:cNvPr id="335" name="Google Shape;335;g1bf8b29c430_2_51"/>
          <p:cNvSpPr/>
          <p:nvPr/>
        </p:nvSpPr>
        <p:spPr>
          <a:xfrm>
            <a:off x="2807300" y="4555675"/>
            <a:ext cx="595800" cy="648300"/>
          </a:xfrm>
          <a:prstGeom prst="rect">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36" name="Google Shape;336;g1bf8b29c430_2_51"/>
          <p:cNvSpPr/>
          <p:nvPr/>
        </p:nvSpPr>
        <p:spPr>
          <a:xfrm>
            <a:off x="2862050" y="3074847"/>
            <a:ext cx="486300" cy="398400"/>
          </a:xfrm>
          <a:prstGeom prst="ellipse">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37" name="Google Shape;337;g1bf8b29c430_2_51"/>
          <p:cNvCxnSpPr>
            <a:stCxn id="336" idx="2"/>
          </p:cNvCxnSpPr>
          <p:nvPr/>
        </p:nvCxnSpPr>
        <p:spPr>
          <a:xfrm flipH="1">
            <a:off x="2147150" y="3274047"/>
            <a:ext cx="714900" cy="324000"/>
          </a:xfrm>
          <a:prstGeom prst="straightConnector1">
            <a:avLst/>
          </a:prstGeom>
          <a:noFill/>
          <a:ln w="38100" cap="flat" cmpd="sng">
            <a:solidFill>
              <a:srgbClr val="92D050"/>
            </a:solidFill>
            <a:prstDash val="solid"/>
            <a:round/>
            <a:headEnd type="none" w="sm" len="sm"/>
            <a:tailEnd type="stealth" w="med" len="med"/>
          </a:ln>
        </p:spPr>
      </p:cxnSp>
      <p:cxnSp>
        <p:nvCxnSpPr>
          <p:cNvPr id="338" name="Google Shape;338;g1bf8b29c430_2_51"/>
          <p:cNvCxnSpPr>
            <a:stCxn id="336" idx="2"/>
          </p:cNvCxnSpPr>
          <p:nvPr/>
        </p:nvCxnSpPr>
        <p:spPr>
          <a:xfrm rot="10800000">
            <a:off x="1624850" y="2275647"/>
            <a:ext cx="1237200" cy="998400"/>
          </a:xfrm>
          <a:prstGeom prst="straightConnector1">
            <a:avLst/>
          </a:prstGeom>
          <a:noFill/>
          <a:ln w="38100" cap="flat" cmpd="sng">
            <a:solidFill>
              <a:srgbClr val="92D050"/>
            </a:solidFill>
            <a:prstDash val="solid"/>
            <a:round/>
            <a:headEnd type="none" w="sm" len="sm"/>
            <a:tailEnd type="stealth" w="med" len="med"/>
          </a:ln>
        </p:spPr>
      </p:cxnSp>
      <p:cxnSp>
        <p:nvCxnSpPr>
          <p:cNvPr id="339" name="Google Shape;339;g1bf8b29c430_2_51"/>
          <p:cNvCxnSpPr>
            <a:stCxn id="336" idx="2"/>
          </p:cNvCxnSpPr>
          <p:nvPr/>
        </p:nvCxnSpPr>
        <p:spPr>
          <a:xfrm rot="10800000">
            <a:off x="1348850" y="2994147"/>
            <a:ext cx="1513200" cy="279900"/>
          </a:xfrm>
          <a:prstGeom prst="straightConnector1">
            <a:avLst/>
          </a:prstGeom>
          <a:noFill/>
          <a:ln w="38100" cap="flat" cmpd="sng">
            <a:solidFill>
              <a:srgbClr val="92D050"/>
            </a:solidFill>
            <a:prstDash val="solid"/>
            <a:round/>
            <a:headEnd type="none" w="sm" len="sm"/>
            <a:tailEnd type="stealth" w="med" len="med"/>
          </a:ln>
        </p:spPr>
      </p:cxnSp>
      <p:sp>
        <p:nvSpPr>
          <p:cNvPr id="340" name="Google Shape;340;g1bf8b29c430_2_51"/>
          <p:cNvSpPr/>
          <p:nvPr/>
        </p:nvSpPr>
        <p:spPr>
          <a:xfrm>
            <a:off x="3738825" y="696100"/>
            <a:ext cx="5479800" cy="6540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＜機能＞</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・回転砲塔</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・仰角はフリスビーの回転数により制御想定</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・旗立てはなし</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⇒スナイパー的な役割と想定</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＜想定ケース＞</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・左図のような隅で基本止まって戦うイメージ．（中央旗の付近や相手が補給地から出てきたところを狙えるように陣取る？）</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⇒自陣近くからの敵陣，外周沿いからの旗位置，</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　を狙うため5~7mくらいの射程．</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⇒広角は最狭で±90°あれば戦えそう．</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　（メカ最大350°のためSリミット±150程度想定）</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500"/>
              <a:buFont typeface="Arial"/>
              <a:buNone/>
            </a:pPr>
            <a:endParaRPr sz="5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・外周付近に待機</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⇒急所を死角へ向けられる．</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⇒やられたときに速やかに退却，復帰ができる．</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500"/>
              <a:buFont typeface="Arial"/>
              <a:buNone/>
            </a:pPr>
            <a:endParaRPr sz="5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・動き回る敵を狙う．</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⇒敵の移動速度は2m/s想定として，7m先と</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　仮定すると,照準は25deg/s程度の回頭速度</a:t>
            </a:r>
            <a:endParaRPr sz="18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500"/>
              <a:buFont typeface="Arial"/>
              <a:buNone/>
            </a:pPr>
            <a:endParaRPr sz="500" b="0" i="0" u="none" strike="noStrike" cap="none">
              <a:solidFill>
                <a:srgbClr val="26262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ja-JP" sz="1800" b="0" i="0" u="none" strike="noStrike" cap="none">
                <a:solidFill>
                  <a:srgbClr val="262626"/>
                </a:solidFill>
                <a:latin typeface="Arial"/>
                <a:ea typeface="Arial"/>
                <a:cs typeface="Arial"/>
                <a:sym typeface="Arial"/>
              </a:rPr>
              <a:t>・早移動による陣取り位置決め，遅送りによる照準</a:t>
            </a:r>
            <a:endParaRPr sz="1800" b="0" i="0" u="none" strike="noStrike" cap="none">
              <a:solidFill>
                <a:srgbClr val="262626"/>
              </a:solidFill>
              <a:latin typeface="Arial"/>
              <a:ea typeface="Arial"/>
              <a:cs typeface="Arial"/>
              <a:sym typeface="Arial"/>
            </a:endParaRPr>
          </a:p>
        </p:txBody>
      </p:sp>
      <p:sp>
        <p:nvSpPr>
          <p:cNvPr id="341" name="Google Shape;341;g1bf8b29c430_2_51"/>
          <p:cNvSpPr/>
          <p:nvPr/>
        </p:nvSpPr>
        <p:spPr>
          <a:xfrm>
            <a:off x="919375" y="4012772"/>
            <a:ext cx="486300" cy="398400"/>
          </a:xfrm>
          <a:prstGeom prst="ellipse">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cxnSp>
        <p:nvCxnSpPr>
          <p:cNvPr id="342" name="Google Shape;342;g1bf8b29c430_2_51"/>
          <p:cNvCxnSpPr>
            <a:stCxn id="341" idx="0"/>
          </p:cNvCxnSpPr>
          <p:nvPr/>
        </p:nvCxnSpPr>
        <p:spPr>
          <a:xfrm rot="10800000">
            <a:off x="1162525" y="2681672"/>
            <a:ext cx="0" cy="1331100"/>
          </a:xfrm>
          <a:prstGeom prst="straightConnector1">
            <a:avLst/>
          </a:prstGeom>
          <a:noFill/>
          <a:ln w="38100" cap="flat" cmpd="sng">
            <a:solidFill>
              <a:srgbClr val="92D050"/>
            </a:solidFill>
            <a:prstDash val="solid"/>
            <a:round/>
            <a:headEnd type="none" w="sm" len="sm"/>
            <a:tailEnd type="stealth" w="med" len="med"/>
          </a:ln>
        </p:spPr>
      </p:cxnSp>
      <p:cxnSp>
        <p:nvCxnSpPr>
          <p:cNvPr id="343" name="Google Shape;343;g1bf8b29c430_2_51"/>
          <p:cNvCxnSpPr>
            <a:stCxn id="341" idx="7"/>
          </p:cNvCxnSpPr>
          <p:nvPr/>
        </p:nvCxnSpPr>
        <p:spPr>
          <a:xfrm rot="10800000" flipH="1">
            <a:off x="1334458" y="2644616"/>
            <a:ext cx="684300" cy="1426500"/>
          </a:xfrm>
          <a:prstGeom prst="straightConnector1">
            <a:avLst/>
          </a:prstGeom>
          <a:noFill/>
          <a:ln w="38100" cap="flat" cmpd="sng">
            <a:solidFill>
              <a:srgbClr val="92D050"/>
            </a:solidFill>
            <a:prstDash val="solid"/>
            <a:round/>
            <a:headEnd type="none" w="sm" len="sm"/>
            <a:tailEnd type="stealth" w="med" len="med"/>
          </a:ln>
        </p:spPr>
      </p:cxnSp>
      <p:cxnSp>
        <p:nvCxnSpPr>
          <p:cNvPr id="344" name="Google Shape;344;g1bf8b29c430_2_51"/>
          <p:cNvCxnSpPr>
            <a:stCxn id="335" idx="0"/>
          </p:cNvCxnSpPr>
          <p:nvPr/>
        </p:nvCxnSpPr>
        <p:spPr>
          <a:xfrm rot="10800000" flipH="1">
            <a:off x="3105200" y="3149275"/>
            <a:ext cx="21900" cy="1406400"/>
          </a:xfrm>
          <a:prstGeom prst="straightConnector1">
            <a:avLst/>
          </a:prstGeom>
          <a:noFill/>
          <a:ln w="38100" cap="flat" cmpd="sng">
            <a:solidFill>
              <a:srgbClr val="00B050"/>
            </a:solidFill>
            <a:prstDash val="dash"/>
            <a:round/>
            <a:headEnd type="none" w="sm" len="sm"/>
            <a:tailEnd type="stealth" w="med" len="med"/>
          </a:ln>
        </p:spPr>
      </p:cxnSp>
      <p:cxnSp>
        <p:nvCxnSpPr>
          <p:cNvPr id="345" name="Google Shape;345;g1bf8b29c430_2_51"/>
          <p:cNvCxnSpPr>
            <a:stCxn id="335" idx="1"/>
            <a:endCxn id="341" idx="6"/>
          </p:cNvCxnSpPr>
          <p:nvPr/>
        </p:nvCxnSpPr>
        <p:spPr>
          <a:xfrm rot="10800000">
            <a:off x="1405700" y="4212025"/>
            <a:ext cx="1401600" cy="667800"/>
          </a:xfrm>
          <a:prstGeom prst="straightConnector1">
            <a:avLst/>
          </a:prstGeom>
          <a:noFill/>
          <a:ln w="38100" cap="flat" cmpd="sng">
            <a:solidFill>
              <a:srgbClr val="00B050"/>
            </a:solidFill>
            <a:prstDash val="dash"/>
            <a:round/>
            <a:headEnd type="none" w="sm" len="sm"/>
            <a:tailEnd type="stealth" w="med" len="med"/>
          </a:ln>
        </p:spPr>
      </p:cxnSp>
      <p:sp>
        <p:nvSpPr>
          <p:cNvPr id="346" name="Google Shape;346;g1bf8b29c430_2_51"/>
          <p:cNvSpPr txBox="1"/>
          <p:nvPr/>
        </p:nvSpPr>
        <p:spPr>
          <a:xfrm>
            <a:off x="445092" y="280791"/>
            <a:ext cx="4636200" cy="831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ja-JP" sz="2400" b="1" i="0" u="sng" strike="noStrike" cap="none">
                <a:solidFill>
                  <a:schemeClr val="dk1"/>
                </a:solidFill>
                <a:latin typeface="Arial"/>
                <a:ea typeface="Arial"/>
                <a:cs typeface="Arial"/>
                <a:sym typeface="Arial"/>
              </a:rPr>
              <a:t>全体構成ー通信/制御系</a:t>
            </a:r>
            <a:endParaRPr sz="2400" b="1" i="0" u="sng"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テーマ">
  <a:themeElements>
    <a:clrScheme name="Office テーマ">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lgn="l">
          <a:defRPr kumimoji="1" sz="1600" dirty="0" smtClean="0">
            <a:latin typeface="Meiryo UI" panose="020B0604030504040204" pitchFamily="50" charset="-128"/>
            <a:ea typeface="Meiryo UI" panose="020B0604030504040204" pitchFamily="50" charset="-128"/>
          </a:defRPr>
        </a:defPPr>
      </a:lstStyle>
    </a:txDef>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TotalTime>
  <Words>1395</Words>
  <Application>Microsoft Office PowerPoint</Application>
  <PresentationFormat>画面に合わせる (4:3)</PresentationFormat>
  <Paragraphs>273</Paragraphs>
  <Slides>12</Slides>
  <Notes>12</Notes>
  <HiddenSlides>0</HiddenSlides>
  <MMClips>0</MMClips>
  <ScaleCrop>false</ScaleCrop>
  <HeadingPairs>
    <vt:vector size="6" baseType="variant">
      <vt:variant>
        <vt:lpstr>使用されているフォント</vt:lpstr>
      </vt:variant>
      <vt:variant>
        <vt:i4>3</vt:i4>
      </vt:variant>
      <vt:variant>
        <vt:lpstr>テーマ</vt:lpstr>
      </vt:variant>
      <vt:variant>
        <vt:i4>2</vt:i4>
      </vt:variant>
      <vt:variant>
        <vt:lpstr>スライド タイトル</vt:lpstr>
      </vt:variant>
      <vt:variant>
        <vt:i4>12</vt:i4>
      </vt:variant>
    </vt:vector>
  </HeadingPairs>
  <TitlesOfParts>
    <vt:vector size="17" baseType="lpstr">
      <vt:lpstr>Meiryo UI</vt:lpstr>
      <vt:lpstr>Arial</vt:lpstr>
      <vt:lpstr>Calibri</vt:lpstr>
      <vt:lpstr>Office テーマ</vt:lpstr>
      <vt:lpstr>Simple Light</vt:lpstr>
      <vt:lpstr>【Scramble CoRE】 外部設計書 チーム：TKG</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【Scramble Core】 外部設計書 チーム：TKG</dc:title>
  <dc:creator>佐藤 郁弥</dc:creator>
  <cp:lastModifiedBy>Ito Mashun</cp:lastModifiedBy>
  <cp:revision>15</cp:revision>
  <dcterms:created xsi:type="dcterms:W3CDTF">2022-11-20T07:22:06Z</dcterms:created>
  <dcterms:modified xsi:type="dcterms:W3CDTF">2023-04-02T10:36:32Z</dcterms:modified>
</cp:coreProperties>
</file>